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71"/>
  </p:notesMasterIdLst>
  <p:handoutMasterIdLst>
    <p:handoutMasterId r:id="rId72"/>
  </p:handoutMasterIdLst>
  <p:sldIdLst>
    <p:sldId id="293" r:id="rId2"/>
    <p:sldId id="379" r:id="rId3"/>
    <p:sldId id="345" r:id="rId4"/>
    <p:sldId id="344" r:id="rId5"/>
    <p:sldId id="399" r:id="rId6"/>
    <p:sldId id="400" r:id="rId7"/>
    <p:sldId id="439" r:id="rId8"/>
    <p:sldId id="371" r:id="rId9"/>
    <p:sldId id="372" r:id="rId10"/>
    <p:sldId id="373" r:id="rId11"/>
    <p:sldId id="374" r:id="rId12"/>
    <p:sldId id="376" r:id="rId13"/>
    <p:sldId id="377" r:id="rId14"/>
    <p:sldId id="353" r:id="rId15"/>
    <p:sldId id="347" r:id="rId16"/>
    <p:sldId id="411" r:id="rId17"/>
    <p:sldId id="356" r:id="rId18"/>
    <p:sldId id="389" r:id="rId19"/>
    <p:sldId id="407" r:id="rId20"/>
    <p:sldId id="390" r:id="rId21"/>
    <p:sldId id="405" r:id="rId22"/>
    <p:sldId id="391" r:id="rId23"/>
    <p:sldId id="430" r:id="rId24"/>
    <p:sldId id="401" r:id="rId25"/>
    <p:sldId id="393" r:id="rId26"/>
    <p:sldId id="394" r:id="rId27"/>
    <p:sldId id="441" r:id="rId28"/>
    <p:sldId id="431" r:id="rId29"/>
    <p:sldId id="432" r:id="rId30"/>
    <p:sldId id="433" r:id="rId31"/>
    <p:sldId id="434" r:id="rId32"/>
    <p:sldId id="435" r:id="rId33"/>
    <p:sldId id="436" r:id="rId34"/>
    <p:sldId id="437" r:id="rId35"/>
    <p:sldId id="438" r:id="rId36"/>
    <p:sldId id="412" r:id="rId37"/>
    <p:sldId id="404" r:id="rId38"/>
    <p:sldId id="406" r:id="rId39"/>
    <p:sldId id="408" r:id="rId40"/>
    <p:sldId id="442" r:id="rId41"/>
    <p:sldId id="443" r:id="rId42"/>
    <p:sldId id="367" r:id="rId43"/>
    <p:sldId id="383" r:id="rId44"/>
    <p:sldId id="386" r:id="rId45"/>
    <p:sldId id="425" r:id="rId46"/>
    <p:sldId id="426" r:id="rId47"/>
    <p:sldId id="388" r:id="rId48"/>
    <p:sldId id="413" r:id="rId49"/>
    <p:sldId id="352" r:id="rId50"/>
    <p:sldId id="351" r:id="rId51"/>
    <p:sldId id="325" r:id="rId52"/>
    <p:sldId id="329" r:id="rId53"/>
    <p:sldId id="340" r:id="rId54"/>
    <p:sldId id="331" r:id="rId55"/>
    <p:sldId id="332" r:id="rId56"/>
    <p:sldId id="342" r:id="rId57"/>
    <p:sldId id="333" r:id="rId58"/>
    <p:sldId id="330" r:id="rId59"/>
    <p:sldId id="368" r:id="rId60"/>
    <p:sldId id="369" r:id="rId61"/>
    <p:sldId id="420" r:id="rId62"/>
    <p:sldId id="421" r:id="rId63"/>
    <p:sldId id="417" r:id="rId64"/>
    <p:sldId id="418" r:id="rId65"/>
    <p:sldId id="419" r:id="rId66"/>
    <p:sldId id="423" r:id="rId67"/>
    <p:sldId id="424" r:id="rId68"/>
    <p:sldId id="440" r:id="rId69"/>
    <p:sldId id="444" r:id="rId70"/>
  </p:sldIdLst>
  <p:sldSz cx="9906000" cy="6858000" type="A4"/>
  <p:notesSz cx="6794500" cy="99060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570A5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840" autoAdjust="0"/>
    <p:restoredTop sz="94638" autoAdjust="0"/>
  </p:normalViewPr>
  <p:slideViewPr>
    <p:cSldViewPr>
      <p:cViewPr varScale="1">
        <p:scale>
          <a:sx n="86" d="100"/>
          <a:sy n="86" d="100"/>
        </p:scale>
        <p:origin x="-654" y="-90"/>
      </p:cViewPr>
      <p:guideLst>
        <p:guide orient="horz" pos="2160"/>
        <p:guide pos="3120"/>
      </p:guideLst>
    </p:cSldViewPr>
  </p:slideViewPr>
  <p:outlineViewPr>
    <p:cViewPr>
      <p:scale>
        <a:sx n="33" d="100"/>
        <a:sy n="33" d="100"/>
      </p:scale>
      <p:origin x="0" y="2022"/>
    </p:cViewPr>
  </p:outlineViewPr>
  <p:notesTextViewPr>
    <p:cViewPr>
      <p:scale>
        <a:sx n="100" d="100"/>
        <a:sy n="100" d="100"/>
      </p:scale>
      <p:origin x="0" y="0"/>
    </p:cViewPr>
  </p:notesTextViewPr>
  <p:sorterViewPr>
    <p:cViewPr>
      <p:scale>
        <a:sx n="66" d="100"/>
        <a:sy n="66" d="100"/>
      </p:scale>
      <p:origin x="0" y="2490"/>
    </p:cViewPr>
  </p:sorterViewPr>
  <p:notesViewPr>
    <p:cSldViewPr>
      <p:cViewPr varScale="1">
        <p:scale>
          <a:sx n="77" d="100"/>
          <a:sy n="77" d="100"/>
        </p:scale>
        <p:origin x="-2142" y="-78"/>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263" y="95250"/>
            <a:ext cx="185737" cy="314325"/>
          </a:xfrm>
          <a:prstGeom prst="rect">
            <a:avLst/>
          </a:prstGeom>
          <a:noFill/>
          <a:ln w="12700">
            <a:noFill/>
            <a:miter lim="800000"/>
            <a:headEnd/>
            <a:tailEnd/>
          </a:ln>
        </p:spPr>
        <p:txBody>
          <a:bodyPr wrap="none" lIns="92018" tIns="45203" rIns="92018" bIns="45203" anchor="ctr">
            <a:spAutoFit/>
          </a:bodyPr>
          <a:lstStyle/>
          <a:p>
            <a:pPr defTabSz="930275" eaLnBrk="0" hangingPunct="0">
              <a:defRPr/>
            </a:pPr>
            <a:endParaRPr lang="en-US" sz="1400">
              <a:latin typeface="Book Antiqua" pitchFamily="18" charset="0"/>
            </a:endParaRPr>
          </a:p>
        </p:txBody>
      </p:sp>
      <p:sp>
        <p:nvSpPr>
          <p:cNvPr id="3075" name="Rectangle 3"/>
          <p:cNvSpPr>
            <a:spLocks noChangeArrowheads="1"/>
          </p:cNvSpPr>
          <p:nvPr/>
        </p:nvSpPr>
        <p:spPr bwMode="auto">
          <a:xfrm>
            <a:off x="6319838" y="9496425"/>
            <a:ext cx="406400" cy="314325"/>
          </a:xfrm>
          <a:prstGeom prst="rect">
            <a:avLst/>
          </a:prstGeom>
          <a:noFill/>
          <a:ln w="12700">
            <a:noFill/>
            <a:miter lim="800000"/>
            <a:headEnd/>
            <a:tailEnd/>
          </a:ln>
        </p:spPr>
        <p:txBody>
          <a:bodyPr wrap="none" lIns="92018" tIns="45203" rIns="92018" bIns="45203" anchor="ctr">
            <a:spAutoFit/>
          </a:bodyPr>
          <a:lstStyle/>
          <a:p>
            <a:pPr algn="r" defTabSz="930275" eaLnBrk="0" hangingPunct="0">
              <a:defRPr/>
            </a:pPr>
            <a:fld id="{2A26B0FE-27D1-4DE3-9BC7-8CF55F002545}" type="slidenum">
              <a:rPr lang="en-GB" sz="1400">
                <a:latin typeface="Book Antiqua" pitchFamily="18" charset="0"/>
              </a:rPr>
              <a:pPr algn="r" defTabSz="930275" eaLnBrk="0" hangingPunct="0">
                <a:defRPr/>
              </a:pPr>
              <a:t>‹#›</a:t>
            </a:fld>
            <a:endParaRPr lang="en-GB" sz="1400">
              <a:latin typeface="Book Antiqua" pitchFamily="1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05350"/>
            <a:ext cx="4981575" cy="4457700"/>
          </a:xfrm>
          <a:prstGeom prst="rect">
            <a:avLst/>
          </a:prstGeom>
          <a:noFill/>
          <a:ln w="12700">
            <a:noFill/>
            <a:miter lim="800000"/>
            <a:headEnd/>
            <a:tailEnd/>
          </a:ln>
        </p:spPr>
        <p:txBody>
          <a:bodyPr vert="horz" wrap="square" lIns="92018" tIns="45203" rIns="92018" bIns="45203" numCol="1" anchor="t" anchorCtr="0" compatLnSpc="1">
            <a:prstTxWarp prst="textNoShape">
              <a:avLst/>
            </a:prstTxWarp>
          </a:bodyPr>
          <a:lstStyle/>
          <a:p>
            <a:pPr lvl="0"/>
            <a:r>
              <a:rPr lang="en-GB" noProof="0" smtClean="0"/>
              <a:t>Click to edit Master notes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07" name="Rectangle 3"/>
          <p:cNvSpPr>
            <a:spLocks noGrp="1" noRot="1" noChangeAspect="1" noChangeArrowheads="1" noTextEdit="1"/>
          </p:cNvSpPr>
          <p:nvPr>
            <p:ph type="sldImg" idx="2"/>
          </p:nvPr>
        </p:nvSpPr>
        <p:spPr bwMode="auto">
          <a:xfrm>
            <a:off x="889000" y="863600"/>
            <a:ext cx="5016500" cy="347345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48645" y="9408981"/>
            <a:ext cx="2944283" cy="495300"/>
          </a:xfrm>
          <a:prstGeom prst="rect">
            <a:avLst/>
          </a:prstGeom>
          <a:noFill/>
        </p:spPr>
        <p:txBody>
          <a:bodyPr/>
          <a:lstStyle/>
          <a:p>
            <a:fld id="{7A7DF326-A43C-467B-9216-FA7550D1F070}" type="slidenum">
              <a:rPr lang="en-US" smtClean="0"/>
              <a:pPr/>
              <a:t>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714375" y="742950"/>
            <a:ext cx="5365750" cy="3714750"/>
          </a:xfrm>
          <a:ln/>
        </p:spPr>
      </p:sp>
      <p:sp>
        <p:nvSpPr>
          <p:cNvPr id="22531" name="Rectangle 3"/>
          <p:cNvSpPr>
            <a:spLocks noGrp="1" noChangeArrowheads="1"/>
          </p:cNvSpPr>
          <p:nvPr>
            <p:ph type="body" idx="1"/>
          </p:nvPr>
        </p:nvSpPr>
        <p:spPr>
          <a:xfrm>
            <a:off x="679450" y="4705350"/>
            <a:ext cx="5435600" cy="4457700"/>
          </a:xfrm>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4375" y="742950"/>
            <a:ext cx="5365750" cy="3714750"/>
          </a:xfrm>
          <a:ln/>
        </p:spPr>
      </p:sp>
      <p:sp>
        <p:nvSpPr>
          <p:cNvPr id="24579" name="Rectangle 3"/>
          <p:cNvSpPr>
            <a:spLocks noGrp="1" noChangeArrowheads="1"/>
          </p:cNvSpPr>
          <p:nvPr>
            <p:ph type="body" idx="1"/>
          </p:nvPr>
        </p:nvSpPr>
        <p:spPr>
          <a:xfrm>
            <a:off x="679450" y="4705350"/>
            <a:ext cx="5435600" cy="4457700"/>
          </a:xfrm>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714375" y="742950"/>
            <a:ext cx="5365750" cy="3714750"/>
          </a:xfrm>
          <a:ln/>
        </p:spPr>
      </p:sp>
      <p:sp>
        <p:nvSpPr>
          <p:cNvPr id="14339" name="Rectangle 3"/>
          <p:cNvSpPr>
            <a:spLocks noGrp="1" noChangeArrowheads="1"/>
          </p:cNvSpPr>
          <p:nvPr>
            <p:ph type="body" idx="1"/>
          </p:nvPr>
        </p:nvSpPr>
        <p:spPr>
          <a:xfrm>
            <a:off x="679450" y="4705350"/>
            <a:ext cx="5435600" cy="4457700"/>
          </a:xfrm>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714375" y="742950"/>
            <a:ext cx="5365750" cy="3714750"/>
          </a:xfrm>
          <a:ln/>
        </p:spPr>
      </p:sp>
      <p:sp>
        <p:nvSpPr>
          <p:cNvPr id="15363" name="Rectangle 3"/>
          <p:cNvSpPr>
            <a:spLocks noGrp="1" noChangeArrowheads="1"/>
          </p:cNvSpPr>
          <p:nvPr>
            <p:ph type="body" idx="1"/>
          </p:nvPr>
        </p:nvSpPr>
        <p:spPr>
          <a:xfrm>
            <a:off x="679450" y="4705350"/>
            <a:ext cx="5435600" cy="4457700"/>
          </a:xfrm>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xfrm>
            <a:off x="3848645" y="9408981"/>
            <a:ext cx="2944283" cy="495300"/>
          </a:xfrm>
          <a:prstGeom prst="rect">
            <a:avLst/>
          </a:prstGeom>
          <a:noFill/>
        </p:spPr>
        <p:txBody>
          <a:bodyPr/>
          <a:lstStyle/>
          <a:p>
            <a:fld id="{9E5CEEA8-A754-405E-A3A7-C645352E0A5E}" type="slidenum">
              <a:rPr lang="en-US" smtClean="0"/>
              <a:pPr/>
              <a:t>61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3848645" y="9408981"/>
            <a:ext cx="2944283" cy="495300"/>
          </a:xfrm>
          <a:prstGeom prst="rect">
            <a:avLst/>
          </a:prstGeom>
          <a:noFill/>
        </p:spPr>
        <p:txBody>
          <a:bodyPr/>
          <a:lstStyle/>
          <a:p>
            <a:fld id="{0CB60375-C7CF-42DD-B8A7-437F8AC3978E}" type="slidenum">
              <a:rPr lang="en-US" smtClean="0"/>
              <a:pPr/>
              <a:t>62</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xfrm>
            <a:off x="3848645" y="9408981"/>
            <a:ext cx="2944283" cy="495300"/>
          </a:xfrm>
          <a:prstGeom prst="rect">
            <a:avLst/>
          </a:prstGeom>
          <a:noFill/>
        </p:spPr>
        <p:txBody>
          <a:bodyPr/>
          <a:lstStyle/>
          <a:p>
            <a:fld id="{9EB2336B-5748-4FFE-82A5-C608173A596F}" type="slidenum">
              <a:rPr lang="en-US" smtClean="0"/>
              <a:pPr/>
              <a:t>63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xfrm>
            <a:off x="3848645" y="9408981"/>
            <a:ext cx="2944283" cy="495300"/>
          </a:xfrm>
          <a:prstGeom prst="rect">
            <a:avLst/>
          </a:prstGeom>
          <a:noFill/>
        </p:spPr>
        <p:txBody>
          <a:bodyPr/>
          <a:lstStyle/>
          <a:p>
            <a:fld id="{0B6C9602-4FE7-4D32-A39C-A8F470FFF949}" type="slidenum">
              <a:rPr lang="en-US" smtClean="0"/>
              <a:pPr/>
              <a:t>64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48645" y="9408981"/>
            <a:ext cx="2944283" cy="495300"/>
          </a:xfrm>
          <a:prstGeom prst="rect">
            <a:avLst/>
          </a:prstGeom>
          <a:noFill/>
        </p:spPr>
        <p:txBody>
          <a:bodyPr/>
          <a:lstStyle/>
          <a:p>
            <a:fld id="{7A7DF326-A43C-467B-9216-FA7550D1F070}" type="slidenum">
              <a:rPr lang="en-US" smtClean="0"/>
              <a:pPr/>
              <a:t>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xfrm>
            <a:off x="3848645" y="9408981"/>
            <a:ext cx="2944283" cy="495300"/>
          </a:xfrm>
          <a:prstGeom prst="rect">
            <a:avLst/>
          </a:prstGeom>
          <a:noFill/>
        </p:spPr>
        <p:txBody>
          <a:bodyPr/>
          <a:lstStyle/>
          <a:p>
            <a:fld id="{9010AE72-10F0-4C90-A665-2F415AE998AE}" type="slidenum">
              <a:rPr lang="en-US" smtClean="0"/>
              <a:pPr/>
              <a:t>65</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xfrm>
            <a:off x="3848645" y="9408981"/>
            <a:ext cx="2944283" cy="495300"/>
          </a:xfrm>
          <a:prstGeom prst="rect">
            <a:avLst/>
          </a:prstGeom>
          <a:noFill/>
        </p:spPr>
        <p:txBody>
          <a:bodyPr/>
          <a:lstStyle/>
          <a:p>
            <a:fld id="{6087E8F7-EF4D-4EE3-A3FB-F2CA60038765}" type="slidenum">
              <a:rPr lang="en-US" smtClean="0"/>
              <a:pPr/>
              <a:t>66</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xfrm>
            <a:off x="3848645" y="9408981"/>
            <a:ext cx="2944283" cy="495300"/>
          </a:xfrm>
          <a:prstGeom prst="rect">
            <a:avLst/>
          </a:prstGeom>
          <a:noFill/>
        </p:spPr>
        <p:txBody>
          <a:bodyPr/>
          <a:lstStyle/>
          <a:p>
            <a:fld id="{6087E8F7-EF4D-4EE3-A3FB-F2CA60038765}" type="slidenum">
              <a:rPr lang="en-US" smtClean="0"/>
              <a:pPr/>
              <a:t>67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xfrm>
            <a:off x="3848645" y="9408981"/>
            <a:ext cx="2944283" cy="495300"/>
          </a:xfrm>
          <a:prstGeom prst="rect">
            <a:avLst/>
          </a:prstGeom>
          <a:noFill/>
        </p:spPr>
        <p:txBody>
          <a:bodyPr/>
          <a:lstStyle/>
          <a:p>
            <a:fld id="{6087E8F7-EF4D-4EE3-A3FB-F2CA60038765}" type="slidenum">
              <a:rPr lang="en-US" smtClean="0"/>
              <a:pPr/>
              <a:t>68</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3848086" y="9409510"/>
            <a:ext cx="2944816" cy="494903"/>
          </a:xfrm>
          <a:prstGeom prst="rect">
            <a:avLst/>
          </a:prstGeom>
          <a:noFill/>
        </p:spPr>
        <p:txBody>
          <a:bodyPr/>
          <a:lstStyle/>
          <a:p>
            <a:fld id="{2826615E-D284-4AF1-912D-6618BFA9ABE0}" type="slidenum">
              <a:rPr lang="en-GB"/>
              <a:pPr/>
              <a:t>7</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xfrm>
            <a:off x="3848645" y="9408981"/>
            <a:ext cx="2944283" cy="495300"/>
          </a:xfrm>
          <a:prstGeom prst="rect">
            <a:avLst/>
          </a:prstGeom>
          <a:noFill/>
        </p:spPr>
        <p:txBody>
          <a:bodyPr/>
          <a:lstStyle/>
          <a:p>
            <a:fld id="{B3387749-2D73-462F-BC0E-8EEB249C91E8}" type="slidenum">
              <a:rPr lang="en-US" smtClean="0"/>
              <a:pPr/>
              <a:t>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xfrm>
            <a:off x="3848645" y="9408981"/>
            <a:ext cx="2944283" cy="495300"/>
          </a:xfrm>
          <a:prstGeom prst="rect">
            <a:avLst/>
          </a:prstGeom>
          <a:noFill/>
        </p:spPr>
        <p:txBody>
          <a:bodyPr/>
          <a:lstStyle/>
          <a:p>
            <a:fld id="{F4C4A840-2C26-499F-AE51-D7ED785FACF5}" type="slidenum">
              <a:rPr lang="en-US" smtClean="0"/>
              <a:pPr/>
              <a:t>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xfrm>
            <a:off x="3848645" y="9408981"/>
            <a:ext cx="2944283" cy="495300"/>
          </a:xfrm>
          <a:prstGeom prst="rect">
            <a:avLst/>
          </a:prstGeom>
          <a:noFill/>
        </p:spPr>
        <p:txBody>
          <a:bodyPr/>
          <a:lstStyle/>
          <a:p>
            <a:fld id="{48445E84-4B7A-4213-A9E2-0D3A2DB1B5A8}"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xfrm>
            <a:off x="3848645" y="9408981"/>
            <a:ext cx="2944283" cy="495300"/>
          </a:xfrm>
          <a:prstGeom prst="rect">
            <a:avLst/>
          </a:prstGeom>
          <a:noFill/>
        </p:spPr>
        <p:txBody>
          <a:bodyPr/>
          <a:lstStyle/>
          <a:p>
            <a:fld id="{8420EBC5-0927-417E-819F-73AB693AB417}" type="slidenum">
              <a:rPr lang="en-US" smtClean="0"/>
              <a:pPr/>
              <a:t>11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48645" y="9408981"/>
            <a:ext cx="2944283" cy="495300"/>
          </a:xfrm>
          <a:prstGeom prst="rect">
            <a:avLst/>
          </a:prstGeom>
          <a:noFill/>
        </p:spPr>
        <p:txBody>
          <a:bodyPr/>
          <a:lstStyle/>
          <a:p>
            <a:fld id="{128103DE-B66E-40F6-A34E-42042781185A}" type="slidenum">
              <a:rPr lang="en-US" smtClean="0"/>
              <a:pPr/>
              <a:t>12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xfrm>
            <a:off x="3848645" y="9408981"/>
            <a:ext cx="2944283" cy="495300"/>
          </a:xfrm>
          <a:prstGeom prst="rect">
            <a:avLst/>
          </a:prstGeom>
          <a:noFill/>
        </p:spPr>
        <p:txBody>
          <a:bodyPr/>
          <a:lstStyle/>
          <a:p>
            <a:fld id="{58671C2B-A95E-4C80-9F89-59F5D7E08DBE}" type="slidenum">
              <a:rPr lang="en-US" smtClean="0"/>
              <a:pPr/>
              <a:t>13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1155700" y="3276600"/>
            <a:ext cx="8750300" cy="0"/>
          </a:xfrm>
          <a:prstGeom prst="line">
            <a:avLst/>
          </a:prstGeom>
          <a:noFill/>
          <a:ln w="28575">
            <a:solidFill>
              <a:srgbClr val="85248F"/>
            </a:solidFill>
            <a:miter lim="800000"/>
            <a:headEnd/>
            <a:tailEnd/>
          </a:ln>
          <a:effectLst/>
        </p:spPr>
        <p:txBody>
          <a:bodyPr wrap="none"/>
          <a:lstStyle/>
          <a:p>
            <a:pPr>
              <a:defRPr/>
            </a:pPr>
            <a:endParaRPr lang="en-GB">
              <a:latin typeface="Tahoma" charset="0"/>
            </a:endParaRPr>
          </a:p>
        </p:txBody>
      </p:sp>
      <p:sp>
        <p:nvSpPr>
          <p:cNvPr id="5" name="Rectangle 5"/>
          <p:cNvSpPr>
            <a:spLocks noChangeArrowheads="1"/>
          </p:cNvSpPr>
          <p:nvPr/>
        </p:nvSpPr>
        <p:spPr bwMode="auto">
          <a:xfrm>
            <a:off x="0" y="0"/>
            <a:ext cx="1209675" cy="6858000"/>
          </a:xfrm>
          <a:prstGeom prst="rect">
            <a:avLst/>
          </a:prstGeom>
          <a:solidFill>
            <a:srgbClr val="85248F"/>
          </a:solidFill>
          <a:ln w="9525">
            <a:noFill/>
            <a:miter lim="800000"/>
            <a:headEnd/>
            <a:tailEnd/>
          </a:ln>
          <a:effectLst/>
        </p:spPr>
        <p:txBody>
          <a:bodyPr wrap="none" anchor="ctr"/>
          <a:lstStyle/>
          <a:p>
            <a:pPr>
              <a:defRPr/>
            </a:pPr>
            <a:endParaRPr lang="en-GB">
              <a:latin typeface="Tahoma" charset="0"/>
            </a:endParaRPr>
          </a:p>
        </p:txBody>
      </p:sp>
      <p:pic>
        <p:nvPicPr>
          <p:cNvPr id="6" name="Picture 6" descr="Department-Text"/>
          <p:cNvPicPr>
            <a:picLocks noChangeAspect="1" noChangeArrowheads="1"/>
          </p:cNvPicPr>
          <p:nvPr/>
        </p:nvPicPr>
        <p:blipFill>
          <a:blip r:embed="rId2"/>
          <a:srcRect/>
          <a:stretch>
            <a:fillRect/>
          </a:stretch>
        </p:blipFill>
        <p:spPr bwMode="auto">
          <a:xfrm>
            <a:off x="38100" y="44450"/>
            <a:ext cx="474663" cy="6049963"/>
          </a:xfrm>
          <a:prstGeom prst="rect">
            <a:avLst/>
          </a:prstGeom>
          <a:noFill/>
          <a:ln w="9525">
            <a:noFill/>
            <a:miter lim="800000"/>
            <a:headEnd/>
            <a:tailEnd/>
          </a:ln>
        </p:spPr>
      </p:pic>
      <p:sp>
        <p:nvSpPr>
          <p:cNvPr id="99330" name="Rectangle 2"/>
          <p:cNvSpPr>
            <a:spLocks noGrp="1" noChangeArrowheads="1"/>
          </p:cNvSpPr>
          <p:nvPr>
            <p:ph type="ctrTitle"/>
          </p:nvPr>
        </p:nvSpPr>
        <p:spPr>
          <a:xfrm>
            <a:off x="1403350" y="1828800"/>
            <a:ext cx="8089900" cy="1143000"/>
          </a:xfrm>
        </p:spPr>
        <p:txBody>
          <a:bodyPr/>
          <a:lstStyle>
            <a:lvl1pPr>
              <a:defRPr/>
            </a:lvl1pPr>
          </a:lstStyle>
          <a:p>
            <a:r>
              <a:rPr lang="en-GB"/>
              <a:t>Click to edit Master title style</a:t>
            </a:r>
          </a:p>
        </p:txBody>
      </p:sp>
      <p:sp>
        <p:nvSpPr>
          <p:cNvPr id="99331" name="Rectangle 3"/>
          <p:cNvSpPr>
            <a:spLocks noGrp="1" noChangeArrowheads="1"/>
          </p:cNvSpPr>
          <p:nvPr>
            <p:ph type="subTitle" idx="1"/>
          </p:nvPr>
        </p:nvSpPr>
        <p:spPr>
          <a:xfrm>
            <a:off x="1485900" y="3657600"/>
            <a:ext cx="8007350" cy="1752600"/>
          </a:xfrm>
        </p:spPr>
        <p:txBody>
          <a:bodyPr/>
          <a:lstStyle>
            <a:lvl1pPr>
              <a:defRPr sz="2800"/>
            </a:lvl1pPr>
          </a:lstStyle>
          <a:p>
            <a:r>
              <a:rPr lang="en-GB"/>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GB"/>
              <a:t>Slide </a:t>
            </a:r>
            <a:fld id="{94520220-CDA2-4873-AD1A-21A468F6A9E8}" type="slidenum">
              <a:rPr lang="en-GB"/>
              <a:pPr>
                <a:defRPr/>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97775" y="152400"/>
            <a:ext cx="2092325" cy="6192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20800" y="152400"/>
            <a:ext cx="6124575" cy="6192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GB"/>
              <a:t>Slide </a:t>
            </a:r>
            <a:fld id="{80271F82-94C9-43EE-9E94-CCC849BC091A}" type="slidenum">
              <a:rPr lang="en-GB"/>
              <a:pPr>
                <a:defRPr/>
              </a:pPr>
              <a:t>‹#›</a:t>
            </a:fld>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83693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320800" y="1524000"/>
            <a:ext cx="8345488" cy="4821238"/>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GB"/>
              <a:t>Slide </a:t>
            </a:r>
            <a:fld id="{F2F35DC7-53FC-4CBB-9098-3C00E5C61362}" type="slidenum">
              <a:rPr lang="en-GB"/>
              <a:pPr>
                <a:defRPr/>
              </a:pPr>
              <a:t>‹#›</a:t>
            </a:fld>
            <a:endParaRPr lang="en-GB"/>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1" y="152400"/>
            <a:ext cx="8368506"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320800" y="1524000"/>
            <a:ext cx="4089665" cy="482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575565" y="1524000"/>
            <a:ext cx="4091385" cy="482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3144F83-13C0-4B78-82F6-8B4B990B637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GB"/>
              <a:t>Slide </a:t>
            </a:r>
            <a:fld id="{B6AF010A-3927-4C2F-B430-ABAC9B75A7A2}" type="slidenum">
              <a:rPr lang="en-GB"/>
              <a:pPr>
                <a:defRPr/>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GB"/>
              <a:t>Slide </a:t>
            </a:r>
            <a:fld id="{029C431C-40DE-4C3E-BD39-3B0213270C37}" type="slidenum">
              <a:rPr lang="en-GB"/>
              <a:pPr>
                <a:defRPr/>
              </a:pPr>
              <a:t>‹#›</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20800" y="1524000"/>
            <a:ext cx="4095750" cy="4821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568950" y="1524000"/>
            <a:ext cx="4097338" cy="4821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r>
              <a:rPr lang="en-GB"/>
              <a:t>Slide </a:t>
            </a:r>
            <a:fld id="{6178B9F4-E075-4501-8792-84EFCE568121}" type="slidenum">
              <a:rPr lang="en-GB"/>
              <a:pPr>
                <a:defRPr/>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r>
              <a:rPr lang="en-GB"/>
              <a:t>Slide </a:t>
            </a:r>
            <a:fld id="{1D9A5F63-AC2A-4C8D-AA45-529F6D8412DD}" type="slidenum">
              <a:rPr lang="en-GB"/>
              <a:pPr>
                <a:defRPr/>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r>
              <a:rPr lang="en-GB"/>
              <a:t>Slide </a:t>
            </a:r>
            <a:fld id="{4E60E3FF-E5C4-4770-BCF6-76DBB1DE2605}" type="slidenum">
              <a:rPr lang="en-GB"/>
              <a:pPr>
                <a:defRPr/>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r>
              <a:rPr lang="en-GB"/>
              <a:t>Slide </a:t>
            </a:r>
            <a:fld id="{35F3B481-85E4-4FE7-8948-BADAC673BA7D}" type="slidenum">
              <a:rPr lang="en-GB"/>
              <a:pPr>
                <a:defRPr/>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r>
              <a:rPr lang="en-GB"/>
              <a:t>Slide </a:t>
            </a:r>
            <a:fld id="{F3F1230F-125D-4BB7-95AF-A454C1579F83}" type="slidenum">
              <a:rPr lang="en-GB"/>
              <a:pPr>
                <a:defRPr/>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r>
              <a:rPr lang="en-GB"/>
              <a:t>Slide </a:t>
            </a:r>
            <a:fld id="{85B5EFC4-E6E9-4C6A-AD18-1DFF40DC6FAC}" type="slidenum">
              <a:rPr lang="en-GB"/>
              <a:pPr>
                <a:defRPr/>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83693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320800" y="1524000"/>
            <a:ext cx="8345488"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98308" name="Rectangle 4"/>
          <p:cNvSpPr>
            <a:spLocks noGrp="1" noChangeArrowheads="1"/>
          </p:cNvSpPr>
          <p:nvPr>
            <p:ph type="dt" sz="half" idx="2"/>
          </p:nvPr>
        </p:nvSpPr>
        <p:spPr bwMode="auto">
          <a:xfrm>
            <a:off x="6521450" y="6477000"/>
            <a:ext cx="156845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atin typeface="+mn-lt"/>
              </a:defRPr>
            </a:lvl1pPr>
          </a:lstStyle>
          <a:p>
            <a:pPr>
              <a:defRPr/>
            </a:pPr>
            <a:endParaRPr lang="en-GB"/>
          </a:p>
        </p:txBody>
      </p:sp>
      <p:sp>
        <p:nvSpPr>
          <p:cNvPr id="98309" name="Rectangle 5"/>
          <p:cNvSpPr>
            <a:spLocks noGrp="1" noChangeArrowheads="1"/>
          </p:cNvSpPr>
          <p:nvPr>
            <p:ph type="ftr" sz="quarter" idx="3"/>
          </p:nvPr>
        </p:nvSpPr>
        <p:spPr bwMode="auto">
          <a:xfrm>
            <a:off x="1320800" y="6477000"/>
            <a:ext cx="51181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latin typeface="+mn-lt"/>
              </a:defRPr>
            </a:lvl1pPr>
          </a:lstStyle>
          <a:p>
            <a:pPr>
              <a:defRPr/>
            </a:pPr>
            <a:endParaRPr lang="en-GB"/>
          </a:p>
        </p:txBody>
      </p:sp>
      <p:sp>
        <p:nvSpPr>
          <p:cNvPr id="98310" name="Rectangle 6"/>
          <p:cNvSpPr>
            <a:spLocks noGrp="1" noChangeArrowheads="1"/>
          </p:cNvSpPr>
          <p:nvPr>
            <p:ph type="sldNum" sz="quarter" idx="4"/>
          </p:nvPr>
        </p:nvSpPr>
        <p:spPr bwMode="auto">
          <a:xfrm>
            <a:off x="8172450" y="6477000"/>
            <a:ext cx="14859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atin typeface="+mn-lt"/>
              </a:defRPr>
            </a:lvl1pPr>
          </a:lstStyle>
          <a:p>
            <a:pPr>
              <a:defRPr/>
            </a:pPr>
            <a:r>
              <a:rPr lang="en-GB"/>
              <a:t>Slide </a:t>
            </a:r>
            <a:fld id="{F01308E0-9592-41C1-8665-17D7C9325193}" type="slidenum">
              <a:rPr lang="en-GB"/>
              <a:pPr>
                <a:defRPr/>
              </a:pPr>
              <a:t>‹#›</a:t>
            </a:fld>
            <a:endParaRPr lang="en-GB"/>
          </a:p>
        </p:txBody>
      </p:sp>
      <p:sp>
        <p:nvSpPr>
          <p:cNvPr id="98311" name="Line 7"/>
          <p:cNvSpPr>
            <a:spLocks noChangeShapeType="1"/>
          </p:cNvSpPr>
          <p:nvPr/>
        </p:nvSpPr>
        <p:spPr bwMode="auto">
          <a:xfrm>
            <a:off x="1155700" y="1341438"/>
            <a:ext cx="8750300" cy="0"/>
          </a:xfrm>
          <a:prstGeom prst="line">
            <a:avLst/>
          </a:prstGeom>
          <a:noFill/>
          <a:ln w="28575">
            <a:solidFill>
              <a:srgbClr val="85248F"/>
            </a:solidFill>
            <a:miter lim="800000"/>
            <a:headEnd/>
            <a:tailEnd/>
          </a:ln>
          <a:effectLst/>
        </p:spPr>
        <p:txBody>
          <a:bodyPr wrap="none"/>
          <a:lstStyle/>
          <a:p>
            <a:pPr>
              <a:defRPr/>
            </a:pPr>
            <a:endParaRPr lang="en-GB">
              <a:latin typeface="Tahoma" charset="0"/>
            </a:endParaRPr>
          </a:p>
        </p:txBody>
      </p:sp>
      <p:sp>
        <p:nvSpPr>
          <p:cNvPr id="98312" name="Rectangle 8"/>
          <p:cNvSpPr>
            <a:spLocks noChangeArrowheads="1"/>
          </p:cNvSpPr>
          <p:nvPr/>
        </p:nvSpPr>
        <p:spPr bwMode="auto">
          <a:xfrm>
            <a:off x="0" y="0"/>
            <a:ext cx="1209675" cy="6858000"/>
          </a:xfrm>
          <a:prstGeom prst="rect">
            <a:avLst/>
          </a:prstGeom>
          <a:solidFill>
            <a:srgbClr val="85248F"/>
          </a:solidFill>
          <a:ln w="9525">
            <a:noFill/>
            <a:miter lim="800000"/>
            <a:headEnd/>
            <a:tailEnd/>
          </a:ln>
          <a:effectLst/>
        </p:spPr>
        <p:txBody>
          <a:bodyPr wrap="none" anchor="ctr"/>
          <a:lstStyle/>
          <a:p>
            <a:pPr>
              <a:defRPr/>
            </a:pPr>
            <a:endParaRPr lang="en-GB">
              <a:latin typeface="Tahoma" charset="0"/>
            </a:endParaRPr>
          </a:p>
        </p:txBody>
      </p:sp>
      <p:pic>
        <p:nvPicPr>
          <p:cNvPr id="1033" name="Picture 9" descr="Department-Text"/>
          <p:cNvPicPr>
            <a:picLocks noChangeAspect="1" noChangeArrowheads="1"/>
          </p:cNvPicPr>
          <p:nvPr/>
        </p:nvPicPr>
        <p:blipFill>
          <a:blip r:embed="rId15"/>
          <a:srcRect/>
          <a:stretch>
            <a:fillRect/>
          </a:stretch>
        </p:blipFill>
        <p:spPr bwMode="auto">
          <a:xfrm>
            <a:off x="38100" y="44450"/>
            <a:ext cx="474663" cy="6049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4" r:id="rId13"/>
  </p:sldLayoutIdLst>
  <p:transition>
    <p:fade/>
  </p:transition>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Unicode MS" pitchFamily="34" charset="-128"/>
        </a:defRPr>
      </a:lvl2pPr>
      <a:lvl3pPr algn="l" rtl="0" eaLnBrk="0" fontAlgn="base" hangingPunct="0">
        <a:spcBef>
          <a:spcPct val="0"/>
        </a:spcBef>
        <a:spcAft>
          <a:spcPct val="0"/>
        </a:spcAft>
        <a:defRPr sz="4000">
          <a:solidFill>
            <a:schemeClr val="tx1"/>
          </a:solidFill>
          <a:latin typeface="Arial Unicode MS" pitchFamily="34" charset="-128"/>
        </a:defRPr>
      </a:lvl3pPr>
      <a:lvl4pPr algn="l" rtl="0" eaLnBrk="0" fontAlgn="base" hangingPunct="0">
        <a:spcBef>
          <a:spcPct val="0"/>
        </a:spcBef>
        <a:spcAft>
          <a:spcPct val="0"/>
        </a:spcAft>
        <a:defRPr sz="4000">
          <a:solidFill>
            <a:schemeClr val="tx1"/>
          </a:solidFill>
          <a:latin typeface="Arial Unicode MS" pitchFamily="34" charset="-128"/>
        </a:defRPr>
      </a:lvl4pPr>
      <a:lvl5pPr algn="l" rtl="0" eaLnBrk="0" fontAlgn="base" hangingPunct="0">
        <a:spcBef>
          <a:spcPct val="0"/>
        </a:spcBef>
        <a:spcAft>
          <a:spcPct val="0"/>
        </a:spcAft>
        <a:defRPr sz="4000">
          <a:solidFill>
            <a:schemeClr val="tx1"/>
          </a:solidFill>
          <a:latin typeface="Arial Unicode MS" pitchFamily="34" charset="-128"/>
        </a:defRPr>
      </a:lvl5pPr>
      <a:lvl6pPr marL="457200" algn="l" rtl="0" fontAlgn="base">
        <a:spcBef>
          <a:spcPct val="0"/>
        </a:spcBef>
        <a:spcAft>
          <a:spcPct val="0"/>
        </a:spcAft>
        <a:defRPr sz="4000">
          <a:solidFill>
            <a:schemeClr val="tx1"/>
          </a:solidFill>
          <a:latin typeface="Arial Unicode MS" pitchFamily="34" charset="-128"/>
        </a:defRPr>
      </a:lvl6pPr>
      <a:lvl7pPr marL="914400" algn="l" rtl="0" fontAlgn="base">
        <a:spcBef>
          <a:spcPct val="0"/>
        </a:spcBef>
        <a:spcAft>
          <a:spcPct val="0"/>
        </a:spcAft>
        <a:defRPr sz="4000">
          <a:solidFill>
            <a:schemeClr val="tx1"/>
          </a:solidFill>
          <a:latin typeface="Arial Unicode MS" pitchFamily="34" charset="-128"/>
        </a:defRPr>
      </a:lvl7pPr>
      <a:lvl8pPr marL="1371600" algn="l" rtl="0" fontAlgn="base">
        <a:spcBef>
          <a:spcPct val="0"/>
        </a:spcBef>
        <a:spcAft>
          <a:spcPct val="0"/>
        </a:spcAft>
        <a:defRPr sz="4000">
          <a:solidFill>
            <a:schemeClr val="tx1"/>
          </a:solidFill>
          <a:latin typeface="Arial Unicode MS" pitchFamily="34" charset="-128"/>
        </a:defRPr>
      </a:lvl8pPr>
      <a:lvl9pPr marL="1828800" algn="l" rtl="0" fontAlgn="base">
        <a:spcBef>
          <a:spcPct val="0"/>
        </a:spcBef>
        <a:spcAft>
          <a:spcPct val="0"/>
        </a:spcAft>
        <a:defRPr sz="4000">
          <a:solidFill>
            <a:schemeClr val="tx1"/>
          </a:solidFill>
          <a:latin typeface="Arial Unicode MS" pitchFamily="34"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
        <a:defRPr sz="3200">
          <a:solidFill>
            <a:schemeClr val="tx1"/>
          </a:solidFill>
          <a:latin typeface="+mn-lt"/>
          <a:ea typeface="+mn-ea"/>
          <a:cs typeface="+mn-cs"/>
        </a:defRPr>
      </a:lvl1pPr>
      <a:lvl2pPr marL="860425" indent="-285750" algn="l" rtl="0" eaLnBrk="0" fontAlgn="base" hangingPunct="0">
        <a:spcBef>
          <a:spcPct val="20000"/>
        </a:spcBef>
        <a:spcAft>
          <a:spcPct val="0"/>
        </a:spcAft>
        <a:buClr>
          <a:srgbClr val="85248F"/>
        </a:buClr>
        <a:buSzPct val="55000"/>
        <a:buFont typeface="Wingdings" pitchFamily="2" charset="2"/>
        <a:buChar char="n"/>
        <a:defRPr sz="2600">
          <a:solidFill>
            <a:schemeClr val="tx1"/>
          </a:solidFill>
          <a:latin typeface="+mn-lt"/>
        </a:defRPr>
      </a:lvl2pPr>
      <a:lvl3pPr marL="1279525" indent="-228600" algn="l" rtl="0" eaLnBrk="0" fontAlgn="base" hangingPunct="0">
        <a:spcBef>
          <a:spcPct val="20000"/>
        </a:spcBef>
        <a:spcAft>
          <a:spcPct val="0"/>
        </a:spcAft>
        <a:buClr>
          <a:srgbClr val="85248F"/>
        </a:buClr>
        <a:buSzPct val="50000"/>
        <a:buFont typeface="Wingdings" pitchFamily="2" charset="2"/>
        <a:buChar char="n"/>
        <a:defRPr sz="2400">
          <a:solidFill>
            <a:schemeClr val="tx1"/>
          </a:solidFill>
          <a:latin typeface="+mn-lt"/>
        </a:defRPr>
      </a:lvl3pPr>
      <a:lvl4pPr marL="1698625" indent="-228600" algn="l" rtl="0" eaLnBrk="0" fontAlgn="base" hangingPunct="0">
        <a:spcBef>
          <a:spcPct val="20000"/>
        </a:spcBef>
        <a:spcAft>
          <a:spcPct val="0"/>
        </a:spcAft>
        <a:buClr>
          <a:schemeClr val="accent2"/>
        </a:buClr>
        <a:buSzPct val="55000"/>
        <a:buFont typeface="Wingdings" pitchFamily="2" charset="2"/>
        <a:buChar char="–"/>
        <a:defRPr sz="2000">
          <a:solidFill>
            <a:schemeClr val="tx1"/>
          </a:solidFill>
          <a:latin typeface="Tahoma" charset="0"/>
        </a:defRPr>
      </a:lvl4pPr>
      <a:lvl5pPr marL="2117725"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charset="0"/>
        </a:defRPr>
      </a:lvl5pPr>
      <a:lvl6pPr marL="2574925"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charset="0"/>
        </a:defRPr>
      </a:lvl6pPr>
      <a:lvl7pPr marL="3032125"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charset="0"/>
        </a:defRPr>
      </a:lvl7pPr>
      <a:lvl8pPr marL="3489325"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charset="0"/>
        </a:defRPr>
      </a:lvl8pPr>
      <a:lvl9pPr marL="3946525"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Microsoft_Office_Excel_97-2003_Worksheet3.xls"/></Relationships>
</file>

<file path=ppt/slides/_rels/slide63.xml.rels><?xml version="1.0" encoding="UTF-8" standalone="yes"?>
<Relationships xmlns="http://schemas.openxmlformats.org/package/2006/relationships"><Relationship Id="rId3" Type="http://schemas.openxmlformats.org/officeDocument/2006/relationships/hyperlink" Target="LSS%20=%0d%0a%0d%0a%20%20%20%205.151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7.wmf"/><Relationship Id="rId4" Type="http://schemas.openxmlformats.org/officeDocument/2006/relationships/image" Target="../media/image56.wmf"/></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png"/><Relationship Id="rId7"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1271621" y="1744661"/>
            <a:ext cx="8539163" cy="1470025"/>
          </a:xfrm>
          <a:prstGeom prst="rect">
            <a:avLst/>
          </a:prstGeom>
          <a:noFill/>
          <a:ln w="9525">
            <a:noFill/>
            <a:miter lim="800000"/>
            <a:headEnd/>
            <a:tailEnd/>
          </a:ln>
        </p:spPr>
        <p:txBody>
          <a:bodyPr anchor="b"/>
          <a:lstStyle/>
          <a:p>
            <a:pPr algn="ctr" eaLnBrk="0" hangingPunct="0"/>
            <a:r>
              <a:rPr lang="en-GB" sz="4000" dirty="0" smtClean="0"/>
              <a:t>From Genes to Populations:</a:t>
            </a:r>
          </a:p>
          <a:p>
            <a:pPr algn="ctr" eaLnBrk="0" hangingPunct="0"/>
            <a:r>
              <a:rPr lang="en-GB" sz="4000" dirty="0" smtClean="0"/>
              <a:t>The Intelligent Data Analysis of </a:t>
            </a:r>
          </a:p>
          <a:p>
            <a:pPr algn="ctr" eaLnBrk="0" hangingPunct="0"/>
            <a:r>
              <a:rPr lang="en-GB" sz="4000" dirty="0" smtClean="0"/>
              <a:t>Biological Data</a:t>
            </a:r>
            <a:endParaRPr lang="en-GB" sz="4000" dirty="0"/>
          </a:p>
        </p:txBody>
      </p:sp>
      <p:sp>
        <p:nvSpPr>
          <p:cNvPr id="3075" name="Rectangle 10"/>
          <p:cNvSpPr>
            <a:spLocks noChangeArrowheads="1"/>
          </p:cNvSpPr>
          <p:nvPr/>
        </p:nvSpPr>
        <p:spPr bwMode="auto">
          <a:xfrm>
            <a:off x="1238250" y="3462347"/>
            <a:ext cx="8667750" cy="1395413"/>
          </a:xfrm>
          <a:prstGeom prst="rect">
            <a:avLst/>
          </a:prstGeom>
          <a:noFill/>
          <a:ln w="9525">
            <a:noFill/>
            <a:miter lim="800000"/>
            <a:headEnd/>
            <a:tailEnd/>
          </a:ln>
        </p:spPr>
        <p:txBody>
          <a:bodyPr/>
          <a:lstStyle/>
          <a:p>
            <a:pPr algn="ctr"/>
            <a:r>
              <a:rPr lang="en-GB" sz="3200" dirty="0"/>
              <a:t>Allan </a:t>
            </a:r>
            <a:r>
              <a:rPr lang="en-GB" sz="3200" dirty="0" smtClean="0"/>
              <a:t>Tucker</a:t>
            </a:r>
          </a:p>
          <a:p>
            <a:pPr algn="ctr"/>
            <a:r>
              <a:rPr lang="en-GB" sz="2800" dirty="0" smtClean="0"/>
              <a:t>School of Information Systems Computing and Mathematics, Brunel University, London. UB8 3PH. UK</a:t>
            </a:r>
          </a:p>
          <a:p>
            <a:endParaRPr lang="en-GB" dirty="0" smtClean="0"/>
          </a:p>
        </p:txBody>
      </p:sp>
      <p:pic>
        <p:nvPicPr>
          <p:cNvPr id="9" name="Picture 59" descr="newBANNER"/>
          <p:cNvPicPr>
            <a:picLocks noChangeAspect="1" noChangeArrowheads="1"/>
          </p:cNvPicPr>
          <p:nvPr/>
        </p:nvPicPr>
        <p:blipFill>
          <a:blip r:embed="rId2"/>
          <a:srcRect/>
          <a:stretch>
            <a:fillRect/>
          </a:stretch>
        </p:blipFill>
        <p:spPr bwMode="auto">
          <a:xfrm>
            <a:off x="1238224" y="71414"/>
            <a:ext cx="7286677" cy="1071081"/>
          </a:xfrm>
          <a:prstGeom prst="rect">
            <a:avLst/>
          </a:prstGeom>
          <a:noFill/>
          <a:ln w="9525">
            <a:noFill/>
            <a:miter lim="800000"/>
            <a:headEnd/>
            <a:tailEnd/>
          </a:ln>
        </p:spPr>
      </p:pic>
      <p:pic>
        <p:nvPicPr>
          <p:cNvPr id="3077" name="Picture 9" descr="CIDALogo"/>
          <p:cNvPicPr>
            <a:picLocks noChangeAspect="1" noChangeArrowheads="1"/>
          </p:cNvPicPr>
          <p:nvPr/>
        </p:nvPicPr>
        <p:blipFill>
          <a:blip r:embed="rId3"/>
          <a:srcRect/>
          <a:stretch>
            <a:fillRect/>
          </a:stretch>
        </p:blipFill>
        <p:spPr bwMode="auto">
          <a:xfrm>
            <a:off x="7361262" y="682609"/>
            <a:ext cx="1092200" cy="388937"/>
          </a:xfrm>
          <a:prstGeom prst="rect">
            <a:avLst/>
          </a:prstGeom>
          <a:noFill/>
          <a:ln w="9525">
            <a:noFill/>
            <a:miter lim="800000"/>
            <a:headEnd/>
            <a:tailEnd/>
          </a:ln>
        </p:spPr>
      </p:pic>
      <p:pic>
        <p:nvPicPr>
          <p:cNvPr id="11" name="Picture 10" descr="MSB new logo - 600dpi TRANSPARENT BACKGROUND copy"/>
          <p:cNvPicPr preferRelativeResize="0">
            <a:picLocks noChangeAspect="1" noChangeArrowheads="1"/>
          </p:cNvPicPr>
          <p:nvPr/>
        </p:nvPicPr>
        <p:blipFill>
          <a:blip r:embed="rId4" cstate="print"/>
          <a:srcRect/>
          <a:stretch>
            <a:fillRect/>
          </a:stretch>
        </p:blipFill>
        <p:spPr bwMode="auto">
          <a:xfrm>
            <a:off x="1452538" y="5572140"/>
            <a:ext cx="1439863" cy="871537"/>
          </a:xfrm>
          <a:prstGeom prst="rect">
            <a:avLst/>
          </a:prstGeom>
          <a:noFill/>
          <a:ln w="9525">
            <a:noFill/>
            <a:miter lim="800000"/>
            <a:headEnd/>
            <a:tailEnd/>
          </a:ln>
        </p:spPr>
      </p:pic>
      <p:pic>
        <p:nvPicPr>
          <p:cNvPr id="7" name="Picture 2"/>
          <p:cNvPicPr>
            <a:picLocks noChangeAspect="1" noChangeArrowheads="1"/>
          </p:cNvPicPr>
          <p:nvPr/>
        </p:nvPicPr>
        <p:blipFill>
          <a:blip r:embed="rId5"/>
          <a:srcRect/>
          <a:stretch>
            <a:fillRect/>
          </a:stretch>
        </p:blipFill>
        <p:spPr bwMode="auto">
          <a:xfrm>
            <a:off x="3309926" y="5857892"/>
            <a:ext cx="3786215" cy="405903"/>
          </a:xfrm>
          <a:prstGeom prst="rect">
            <a:avLst/>
          </a:prstGeom>
          <a:noFill/>
          <a:ln w="9525">
            <a:noFill/>
            <a:miter lim="800000"/>
            <a:headEnd/>
            <a:tailEnd/>
          </a:ln>
          <a:effectLst/>
        </p:spPr>
      </p:pic>
      <p:sp>
        <p:nvSpPr>
          <p:cNvPr id="8" name="Rectangle 7"/>
          <p:cNvSpPr/>
          <p:nvPr/>
        </p:nvSpPr>
        <p:spPr bwMode="auto">
          <a:xfrm>
            <a:off x="3238488" y="5841850"/>
            <a:ext cx="3214710" cy="42862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charset="0"/>
            </a:endParaRPr>
          </a:p>
        </p:txBody>
      </p:sp>
      <p:pic>
        <p:nvPicPr>
          <p:cNvPr id="10" name="Picture 5" descr="logonw"/>
          <p:cNvPicPr>
            <a:picLocks noChangeAspect="1" noChangeArrowheads="1"/>
          </p:cNvPicPr>
          <p:nvPr/>
        </p:nvPicPr>
        <p:blipFill>
          <a:blip r:embed="rId6"/>
          <a:srcRect/>
          <a:stretch>
            <a:fillRect/>
          </a:stretch>
        </p:blipFill>
        <p:spPr bwMode="auto">
          <a:xfrm>
            <a:off x="8382024" y="5500702"/>
            <a:ext cx="1209656" cy="963351"/>
          </a:xfrm>
          <a:prstGeom prst="rect">
            <a:avLst/>
          </a:prstGeom>
          <a:noFill/>
        </p:spPr>
      </p:pic>
      <p:pic>
        <p:nvPicPr>
          <p:cNvPr id="12" name="Picture 5" descr="Moorfields Crest"/>
          <p:cNvPicPr>
            <a:picLocks noChangeAspect="1" noChangeArrowheads="1"/>
          </p:cNvPicPr>
          <p:nvPr/>
        </p:nvPicPr>
        <p:blipFill>
          <a:blip r:embed="rId7" cstate="print"/>
          <a:srcRect/>
          <a:stretch>
            <a:fillRect/>
          </a:stretch>
        </p:blipFill>
        <p:spPr bwMode="auto">
          <a:xfrm>
            <a:off x="6738950" y="5500702"/>
            <a:ext cx="1214446" cy="933333"/>
          </a:xfrm>
          <a:prstGeom prst="rect">
            <a:avLst/>
          </a:prstGeom>
          <a:noFill/>
        </p:spPr>
      </p:pic>
      <p:sp>
        <p:nvSpPr>
          <p:cNvPr id="13" name="TextBox 12"/>
          <p:cNvSpPr txBox="1"/>
          <p:nvPr/>
        </p:nvSpPr>
        <p:spPr>
          <a:xfrm>
            <a:off x="6738950" y="6429396"/>
            <a:ext cx="1214446" cy="200055"/>
          </a:xfrm>
          <a:prstGeom prst="rect">
            <a:avLst/>
          </a:prstGeom>
          <a:solidFill>
            <a:schemeClr val="tx1"/>
          </a:solidFill>
        </p:spPr>
        <p:txBody>
          <a:bodyPr wrap="square" rtlCol="0">
            <a:spAutoFit/>
          </a:bodyPr>
          <a:lstStyle/>
          <a:p>
            <a:r>
              <a:rPr lang="en-GB" sz="700" dirty="0" err="1" smtClean="0">
                <a:solidFill>
                  <a:schemeClr val="bg1"/>
                </a:solidFill>
              </a:rPr>
              <a:t>Moorfields</a:t>
            </a:r>
            <a:r>
              <a:rPr lang="en-GB" sz="700" dirty="0" smtClean="0">
                <a:solidFill>
                  <a:schemeClr val="bg1"/>
                </a:solidFill>
              </a:rPr>
              <a:t> Eye Hospital</a:t>
            </a:r>
            <a:endParaRPr lang="en-GB" sz="7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z="3200" smtClean="0"/>
              <a:t>Bayesian Network for Toy Domain</a:t>
            </a:r>
            <a:endParaRPr lang="en-GB" smtClean="0"/>
          </a:p>
        </p:txBody>
      </p:sp>
      <p:sp>
        <p:nvSpPr>
          <p:cNvPr id="25603" name="AutoShape 3"/>
          <p:cNvSpPr>
            <a:spLocks noChangeArrowheads="1"/>
          </p:cNvSpPr>
          <p:nvPr/>
        </p:nvSpPr>
        <p:spPr bwMode="auto">
          <a:xfrm flipH="1">
            <a:off x="4622800" y="3657601"/>
            <a:ext cx="1159184" cy="510778"/>
          </a:xfrm>
          <a:prstGeom prst="roundRect">
            <a:avLst>
              <a:gd name="adj" fmla="val 16667"/>
            </a:avLst>
          </a:prstGeom>
          <a:noFill/>
          <a:ln w="28575">
            <a:solidFill>
              <a:schemeClr val="tx1"/>
            </a:solidFill>
            <a:round/>
            <a:headEnd/>
            <a:tailEnd/>
          </a:ln>
        </p:spPr>
        <p:txBody>
          <a:bodyPr wrap="none">
            <a:spAutoFit/>
          </a:bodyPr>
          <a:lstStyle/>
          <a:p>
            <a:pPr eaLnBrk="0" hangingPunct="0"/>
            <a:r>
              <a:rPr lang="en-GB" dirty="0" smtClean="0">
                <a:latin typeface="Times New Roman" pitchFamily="18" charset="0"/>
              </a:rPr>
              <a:t>Gene C</a:t>
            </a:r>
            <a:endParaRPr lang="en-GB" dirty="0">
              <a:latin typeface="Times New Roman" pitchFamily="18" charset="0"/>
            </a:endParaRPr>
          </a:p>
        </p:txBody>
      </p:sp>
      <p:sp>
        <p:nvSpPr>
          <p:cNvPr id="25604" name="AutoShape 4"/>
          <p:cNvSpPr>
            <a:spLocks noChangeArrowheads="1"/>
          </p:cNvSpPr>
          <p:nvPr/>
        </p:nvSpPr>
        <p:spPr bwMode="auto">
          <a:xfrm flipH="1">
            <a:off x="2641600" y="5638801"/>
            <a:ext cx="1177498" cy="510778"/>
          </a:xfrm>
          <a:prstGeom prst="roundRect">
            <a:avLst>
              <a:gd name="adj" fmla="val 16667"/>
            </a:avLst>
          </a:prstGeom>
          <a:noFill/>
          <a:ln w="28575">
            <a:solidFill>
              <a:schemeClr val="tx1"/>
            </a:solidFill>
            <a:round/>
            <a:headEnd/>
            <a:tailEnd/>
          </a:ln>
        </p:spPr>
        <p:txBody>
          <a:bodyPr wrap="none">
            <a:spAutoFit/>
          </a:bodyPr>
          <a:lstStyle/>
          <a:p>
            <a:pPr eaLnBrk="0" hangingPunct="0"/>
            <a:r>
              <a:rPr lang="en-GB" dirty="0" smtClean="0">
                <a:latin typeface="Times New Roman" pitchFamily="18" charset="0"/>
              </a:rPr>
              <a:t>Gene D</a:t>
            </a:r>
            <a:endParaRPr lang="en-GB" dirty="0">
              <a:latin typeface="Times New Roman" pitchFamily="18" charset="0"/>
            </a:endParaRPr>
          </a:p>
        </p:txBody>
      </p:sp>
      <p:sp>
        <p:nvSpPr>
          <p:cNvPr id="25605" name="Line 5"/>
          <p:cNvSpPr>
            <a:spLocks noChangeShapeType="1"/>
          </p:cNvSpPr>
          <p:nvPr/>
        </p:nvSpPr>
        <p:spPr bwMode="auto">
          <a:xfrm flipH="1">
            <a:off x="5365750" y="2209800"/>
            <a:ext cx="1155700" cy="1447800"/>
          </a:xfrm>
          <a:prstGeom prst="line">
            <a:avLst/>
          </a:prstGeom>
          <a:noFill/>
          <a:ln w="28575">
            <a:solidFill>
              <a:schemeClr val="tx1"/>
            </a:solidFill>
            <a:round/>
            <a:headEnd/>
            <a:tailEnd type="triangle" w="med" len="med"/>
          </a:ln>
        </p:spPr>
        <p:txBody>
          <a:bodyPr wrap="none" anchor="ctr"/>
          <a:lstStyle/>
          <a:p>
            <a:endParaRPr lang="en-GB"/>
          </a:p>
        </p:txBody>
      </p:sp>
      <p:sp>
        <p:nvSpPr>
          <p:cNvPr id="25606" name="Line 6"/>
          <p:cNvSpPr>
            <a:spLocks noChangeShapeType="1"/>
          </p:cNvSpPr>
          <p:nvPr/>
        </p:nvSpPr>
        <p:spPr bwMode="auto">
          <a:xfrm>
            <a:off x="3879850" y="2209800"/>
            <a:ext cx="1155700" cy="1447800"/>
          </a:xfrm>
          <a:prstGeom prst="line">
            <a:avLst/>
          </a:prstGeom>
          <a:noFill/>
          <a:ln w="28575">
            <a:solidFill>
              <a:schemeClr val="tx1"/>
            </a:solidFill>
            <a:round/>
            <a:headEnd/>
            <a:tailEnd type="triangle" w="med" len="med"/>
          </a:ln>
        </p:spPr>
        <p:txBody>
          <a:bodyPr wrap="none" anchor="ctr"/>
          <a:lstStyle/>
          <a:p>
            <a:endParaRPr lang="en-GB"/>
          </a:p>
        </p:txBody>
      </p:sp>
      <p:sp>
        <p:nvSpPr>
          <p:cNvPr id="25607" name="AutoShape 7"/>
          <p:cNvSpPr>
            <a:spLocks noChangeArrowheads="1"/>
          </p:cNvSpPr>
          <p:nvPr/>
        </p:nvSpPr>
        <p:spPr bwMode="auto">
          <a:xfrm flipH="1">
            <a:off x="6194690" y="5638801"/>
            <a:ext cx="1140868" cy="510778"/>
          </a:xfrm>
          <a:prstGeom prst="roundRect">
            <a:avLst>
              <a:gd name="adj" fmla="val 16667"/>
            </a:avLst>
          </a:prstGeom>
          <a:noFill/>
          <a:ln w="28575">
            <a:solidFill>
              <a:schemeClr val="tx1"/>
            </a:solidFill>
            <a:round/>
            <a:headEnd/>
            <a:tailEnd/>
          </a:ln>
        </p:spPr>
        <p:txBody>
          <a:bodyPr wrap="none">
            <a:spAutoFit/>
          </a:bodyPr>
          <a:lstStyle/>
          <a:p>
            <a:pPr eaLnBrk="0" hangingPunct="0"/>
            <a:r>
              <a:rPr lang="en-GB" dirty="0" smtClean="0">
                <a:latin typeface="Times New Roman" pitchFamily="18" charset="0"/>
              </a:rPr>
              <a:t>Gene E</a:t>
            </a:r>
            <a:endParaRPr lang="en-GB" dirty="0">
              <a:latin typeface="Times New Roman" pitchFamily="18" charset="0"/>
            </a:endParaRPr>
          </a:p>
        </p:txBody>
      </p:sp>
      <p:sp>
        <p:nvSpPr>
          <p:cNvPr id="25608" name="Line 8"/>
          <p:cNvSpPr>
            <a:spLocks noChangeShapeType="1"/>
          </p:cNvSpPr>
          <p:nvPr/>
        </p:nvSpPr>
        <p:spPr bwMode="auto">
          <a:xfrm>
            <a:off x="5448300" y="4191000"/>
            <a:ext cx="1155700" cy="1447800"/>
          </a:xfrm>
          <a:prstGeom prst="line">
            <a:avLst/>
          </a:prstGeom>
          <a:noFill/>
          <a:ln w="28575">
            <a:solidFill>
              <a:schemeClr val="tx1"/>
            </a:solidFill>
            <a:round/>
            <a:headEnd/>
            <a:tailEnd type="triangle" w="med" len="med"/>
          </a:ln>
        </p:spPr>
        <p:txBody>
          <a:bodyPr wrap="none" anchor="ctr"/>
          <a:lstStyle/>
          <a:p>
            <a:endParaRPr lang="en-GB"/>
          </a:p>
        </p:txBody>
      </p:sp>
      <p:sp>
        <p:nvSpPr>
          <p:cNvPr id="25609" name="Line 9"/>
          <p:cNvSpPr>
            <a:spLocks noChangeShapeType="1"/>
          </p:cNvSpPr>
          <p:nvPr/>
        </p:nvSpPr>
        <p:spPr bwMode="auto">
          <a:xfrm flipH="1">
            <a:off x="3797300" y="4191000"/>
            <a:ext cx="1155700" cy="1447800"/>
          </a:xfrm>
          <a:prstGeom prst="line">
            <a:avLst/>
          </a:prstGeom>
          <a:noFill/>
          <a:ln w="28575">
            <a:solidFill>
              <a:schemeClr val="tx1"/>
            </a:solidFill>
            <a:round/>
            <a:headEnd/>
            <a:tailEnd type="triangle" w="med" len="med"/>
          </a:ln>
        </p:spPr>
        <p:txBody>
          <a:bodyPr wrap="none" anchor="ctr"/>
          <a:lstStyle/>
          <a:p>
            <a:endParaRPr lang="en-GB"/>
          </a:p>
        </p:txBody>
      </p:sp>
      <p:sp>
        <p:nvSpPr>
          <p:cNvPr id="25610" name="Text Box 10"/>
          <p:cNvSpPr txBox="1">
            <a:spLocks noChangeArrowheads="1"/>
          </p:cNvSpPr>
          <p:nvPr/>
        </p:nvSpPr>
        <p:spPr bwMode="auto">
          <a:xfrm>
            <a:off x="1816100" y="1981201"/>
            <a:ext cx="633507" cy="369332"/>
          </a:xfrm>
          <a:prstGeom prst="rect">
            <a:avLst/>
          </a:prstGeom>
          <a:noFill/>
          <a:ln w="9525">
            <a:noFill/>
            <a:miter lim="800000"/>
            <a:headEnd/>
            <a:tailEnd/>
          </a:ln>
        </p:spPr>
        <p:txBody>
          <a:bodyPr wrap="none">
            <a:spAutoFit/>
          </a:bodyPr>
          <a:lstStyle/>
          <a:p>
            <a:pPr eaLnBrk="0" hangingPunct="0"/>
            <a:r>
              <a:rPr lang="en-GB" sz="1800" u="sng">
                <a:latin typeface="Times New Roman" pitchFamily="18" charset="0"/>
              </a:rPr>
              <a:t>P(A)</a:t>
            </a:r>
          </a:p>
        </p:txBody>
      </p:sp>
      <p:sp>
        <p:nvSpPr>
          <p:cNvPr id="25611" name="Text Box 11"/>
          <p:cNvSpPr txBox="1">
            <a:spLocks noChangeArrowheads="1"/>
          </p:cNvSpPr>
          <p:nvPr/>
        </p:nvSpPr>
        <p:spPr bwMode="auto">
          <a:xfrm>
            <a:off x="8172450" y="1981201"/>
            <a:ext cx="620683" cy="369332"/>
          </a:xfrm>
          <a:prstGeom prst="rect">
            <a:avLst/>
          </a:prstGeom>
          <a:noFill/>
          <a:ln w="9525">
            <a:noFill/>
            <a:miter lim="800000"/>
            <a:headEnd/>
            <a:tailEnd/>
          </a:ln>
        </p:spPr>
        <p:txBody>
          <a:bodyPr wrap="none">
            <a:spAutoFit/>
          </a:bodyPr>
          <a:lstStyle/>
          <a:p>
            <a:pPr eaLnBrk="0" hangingPunct="0"/>
            <a:r>
              <a:rPr lang="en-GB" sz="1800" u="sng">
                <a:latin typeface="Times New Roman" pitchFamily="18" charset="0"/>
              </a:rPr>
              <a:t>P(B)</a:t>
            </a:r>
            <a:endParaRPr lang="en-GB">
              <a:latin typeface="Times New Roman" pitchFamily="18" charset="0"/>
            </a:endParaRPr>
          </a:p>
        </p:txBody>
      </p:sp>
      <p:sp>
        <p:nvSpPr>
          <p:cNvPr id="25612" name="Text Box 12"/>
          <p:cNvSpPr txBox="1">
            <a:spLocks noChangeArrowheads="1"/>
          </p:cNvSpPr>
          <p:nvPr/>
        </p:nvSpPr>
        <p:spPr bwMode="auto">
          <a:xfrm>
            <a:off x="1816100" y="2209801"/>
            <a:ext cx="588623" cy="369332"/>
          </a:xfrm>
          <a:prstGeom prst="rect">
            <a:avLst/>
          </a:prstGeom>
          <a:noFill/>
          <a:ln w="9525">
            <a:noFill/>
            <a:miter lim="800000"/>
            <a:headEnd/>
            <a:tailEnd/>
          </a:ln>
        </p:spPr>
        <p:txBody>
          <a:bodyPr wrap="none">
            <a:spAutoFit/>
          </a:bodyPr>
          <a:lstStyle/>
          <a:p>
            <a:pPr eaLnBrk="0" hangingPunct="0"/>
            <a:r>
              <a:rPr lang="en-GB" sz="1800">
                <a:latin typeface="Times New Roman" pitchFamily="18" charset="0"/>
              </a:rPr>
              <a:t>.001</a:t>
            </a:r>
          </a:p>
        </p:txBody>
      </p:sp>
      <p:sp>
        <p:nvSpPr>
          <p:cNvPr id="25613" name="Text Box 13"/>
          <p:cNvSpPr txBox="1">
            <a:spLocks noChangeArrowheads="1"/>
          </p:cNvSpPr>
          <p:nvPr/>
        </p:nvSpPr>
        <p:spPr bwMode="auto">
          <a:xfrm>
            <a:off x="8172450" y="2209801"/>
            <a:ext cx="588623" cy="369332"/>
          </a:xfrm>
          <a:prstGeom prst="rect">
            <a:avLst/>
          </a:prstGeom>
          <a:noFill/>
          <a:ln w="9525">
            <a:noFill/>
            <a:miter lim="800000"/>
            <a:headEnd/>
            <a:tailEnd/>
          </a:ln>
        </p:spPr>
        <p:txBody>
          <a:bodyPr wrap="none">
            <a:spAutoFit/>
          </a:bodyPr>
          <a:lstStyle/>
          <a:p>
            <a:pPr eaLnBrk="0" hangingPunct="0"/>
            <a:r>
              <a:rPr lang="en-GB" sz="1800">
                <a:latin typeface="Times New Roman" pitchFamily="18" charset="0"/>
              </a:rPr>
              <a:t>.002</a:t>
            </a:r>
          </a:p>
        </p:txBody>
      </p:sp>
      <p:sp>
        <p:nvSpPr>
          <p:cNvPr id="25614" name="Text Box 14"/>
          <p:cNvSpPr txBox="1">
            <a:spLocks noChangeArrowheads="1"/>
          </p:cNvSpPr>
          <p:nvPr/>
        </p:nvSpPr>
        <p:spPr bwMode="auto">
          <a:xfrm>
            <a:off x="2806700" y="3124201"/>
            <a:ext cx="1505605" cy="369332"/>
          </a:xfrm>
          <a:prstGeom prst="rect">
            <a:avLst/>
          </a:prstGeom>
          <a:noFill/>
          <a:ln w="9525">
            <a:noFill/>
            <a:miter lim="800000"/>
            <a:headEnd/>
            <a:tailEnd/>
          </a:ln>
        </p:spPr>
        <p:txBody>
          <a:bodyPr wrap="none">
            <a:spAutoFit/>
          </a:bodyPr>
          <a:lstStyle/>
          <a:p>
            <a:pPr eaLnBrk="0" hangingPunct="0"/>
            <a:r>
              <a:rPr lang="en-GB" sz="1800" u="sng">
                <a:latin typeface="Times New Roman" pitchFamily="18" charset="0"/>
              </a:rPr>
              <a:t>A     B     P(C)</a:t>
            </a:r>
            <a:endParaRPr lang="en-GB">
              <a:latin typeface="Times New Roman" pitchFamily="18" charset="0"/>
            </a:endParaRPr>
          </a:p>
        </p:txBody>
      </p:sp>
      <p:sp>
        <p:nvSpPr>
          <p:cNvPr id="25615" name="Text Box 15"/>
          <p:cNvSpPr txBox="1">
            <a:spLocks noChangeArrowheads="1"/>
          </p:cNvSpPr>
          <p:nvPr/>
        </p:nvSpPr>
        <p:spPr bwMode="auto">
          <a:xfrm>
            <a:off x="2806700" y="3352801"/>
            <a:ext cx="1435329" cy="369332"/>
          </a:xfrm>
          <a:prstGeom prst="rect">
            <a:avLst/>
          </a:prstGeom>
          <a:noFill/>
          <a:ln w="9525">
            <a:noFill/>
            <a:miter lim="800000"/>
            <a:headEnd/>
            <a:tailEnd/>
          </a:ln>
        </p:spPr>
        <p:txBody>
          <a:bodyPr wrap="none">
            <a:spAutoFit/>
          </a:bodyPr>
          <a:lstStyle/>
          <a:p>
            <a:pPr eaLnBrk="0" hangingPunct="0"/>
            <a:r>
              <a:rPr lang="en-GB" sz="1800">
                <a:latin typeface="Times New Roman" pitchFamily="18" charset="0"/>
              </a:rPr>
              <a:t>T     T       .95</a:t>
            </a:r>
          </a:p>
        </p:txBody>
      </p:sp>
      <p:sp>
        <p:nvSpPr>
          <p:cNvPr id="25616" name="Text Box 16"/>
          <p:cNvSpPr txBox="1">
            <a:spLocks noChangeArrowheads="1"/>
          </p:cNvSpPr>
          <p:nvPr/>
        </p:nvSpPr>
        <p:spPr bwMode="auto">
          <a:xfrm>
            <a:off x="2806700" y="3581401"/>
            <a:ext cx="1430841" cy="369332"/>
          </a:xfrm>
          <a:prstGeom prst="rect">
            <a:avLst/>
          </a:prstGeom>
          <a:noFill/>
          <a:ln w="9525">
            <a:noFill/>
            <a:miter lim="800000"/>
            <a:headEnd/>
            <a:tailEnd/>
          </a:ln>
        </p:spPr>
        <p:txBody>
          <a:bodyPr wrap="none">
            <a:spAutoFit/>
          </a:bodyPr>
          <a:lstStyle/>
          <a:p>
            <a:pPr eaLnBrk="0" hangingPunct="0"/>
            <a:r>
              <a:rPr lang="en-GB" sz="1800">
                <a:latin typeface="Times New Roman" pitchFamily="18" charset="0"/>
              </a:rPr>
              <a:t>T     F       .94</a:t>
            </a:r>
          </a:p>
        </p:txBody>
      </p:sp>
      <p:sp>
        <p:nvSpPr>
          <p:cNvPr id="25617" name="Text Box 17"/>
          <p:cNvSpPr txBox="1">
            <a:spLocks noChangeArrowheads="1"/>
          </p:cNvSpPr>
          <p:nvPr/>
        </p:nvSpPr>
        <p:spPr bwMode="auto">
          <a:xfrm>
            <a:off x="2806700" y="3810001"/>
            <a:ext cx="1426673" cy="369332"/>
          </a:xfrm>
          <a:prstGeom prst="rect">
            <a:avLst/>
          </a:prstGeom>
          <a:noFill/>
          <a:ln w="9525">
            <a:noFill/>
            <a:miter lim="800000"/>
            <a:headEnd/>
            <a:tailEnd/>
          </a:ln>
        </p:spPr>
        <p:txBody>
          <a:bodyPr wrap="none">
            <a:spAutoFit/>
          </a:bodyPr>
          <a:lstStyle/>
          <a:p>
            <a:pPr eaLnBrk="0" hangingPunct="0"/>
            <a:r>
              <a:rPr lang="en-GB" sz="1800">
                <a:latin typeface="Times New Roman" pitchFamily="18" charset="0"/>
              </a:rPr>
              <a:t>F     T       .29</a:t>
            </a:r>
          </a:p>
        </p:txBody>
      </p:sp>
      <p:sp>
        <p:nvSpPr>
          <p:cNvPr id="25618" name="Text Box 18"/>
          <p:cNvSpPr txBox="1">
            <a:spLocks noChangeArrowheads="1"/>
          </p:cNvSpPr>
          <p:nvPr/>
        </p:nvSpPr>
        <p:spPr bwMode="auto">
          <a:xfrm>
            <a:off x="2806700" y="4038601"/>
            <a:ext cx="1537600" cy="369332"/>
          </a:xfrm>
          <a:prstGeom prst="rect">
            <a:avLst/>
          </a:prstGeom>
          <a:noFill/>
          <a:ln w="9525">
            <a:noFill/>
            <a:miter lim="800000"/>
            <a:headEnd/>
            <a:tailEnd/>
          </a:ln>
        </p:spPr>
        <p:txBody>
          <a:bodyPr wrap="none">
            <a:spAutoFit/>
          </a:bodyPr>
          <a:lstStyle/>
          <a:p>
            <a:pPr eaLnBrk="0" hangingPunct="0"/>
            <a:r>
              <a:rPr lang="en-GB" sz="1800">
                <a:latin typeface="Times New Roman" pitchFamily="18" charset="0"/>
              </a:rPr>
              <a:t>F     F       .001</a:t>
            </a:r>
          </a:p>
        </p:txBody>
      </p:sp>
      <p:sp>
        <p:nvSpPr>
          <p:cNvPr id="25619" name="Text Box 19"/>
          <p:cNvSpPr txBox="1">
            <a:spLocks noChangeArrowheads="1"/>
          </p:cNvSpPr>
          <p:nvPr/>
        </p:nvSpPr>
        <p:spPr bwMode="auto">
          <a:xfrm>
            <a:off x="8089900" y="5029201"/>
            <a:ext cx="992579" cy="369332"/>
          </a:xfrm>
          <a:prstGeom prst="rect">
            <a:avLst/>
          </a:prstGeom>
          <a:noFill/>
          <a:ln w="9525">
            <a:noFill/>
            <a:miter lim="800000"/>
            <a:headEnd/>
            <a:tailEnd/>
          </a:ln>
        </p:spPr>
        <p:txBody>
          <a:bodyPr wrap="none">
            <a:spAutoFit/>
          </a:bodyPr>
          <a:lstStyle/>
          <a:p>
            <a:pPr eaLnBrk="0" hangingPunct="0"/>
            <a:r>
              <a:rPr lang="en-GB" sz="1800" u="sng">
                <a:latin typeface="Times New Roman" pitchFamily="18" charset="0"/>
              </a:rPr>
              <a:t>C    P(E)</a:t>
            </a:r>
            <a:endParaRPr lang="en-GB" sz="1800">
              <a:latin typeface="Times New Roman" pitchFamily="18" charset="0"/>
            </a:endParaRPr>
          </a:p>
        </p:txBody>
      </p:sp>
      <p:sp>
        <p:nvSpPr>
          <p:cNvPr id="25620" name="Text Box 20"/>
          <p:cNvSpPr txBox="1">
            <a:spLocks noChangeArrowheads="1"/>
          </p:cNvSpPr>
          <p:nvPr/>
        </p:nvSpPr>
        <p:spPr bwMode="auto">
          <a:xfrm>
            <a:off x="1320800" y="5029201"/>
            <a:ext cx="960519" cy="369332"/>
          </a:xfrm>
          <a:prstGeom prst="rect">
            <a:avLst/>
          </a:prstGeom>
          <a:noFill/>
          <a:ln w="9525">
            <a:noFill/>
            <a:miter lim="800000"/>
            <a:headEnd/>
            <a:tailEnd/>
          </a:ln>
        </p:spPr>
        <p:txBody>
          <a:bodyPr wrap="none">
            <a:spAutoFit/>
          </a:bodyPr>
          <a:lstStyle/>
          <a:p>
            <a:pPr eaLnBrk="0" hangingPunct="0"/>
            <a:r>
              <a:rPr lang="en-GB" sz="1800" u="sng">
                <a:latin typeface="Times New Roman" pitchFamily="18" charset="0"/>
              </a:rPr>
              <a:t>C   P(D)</a:t>
            </a:r>
          </a:p>
        </p:txBody>
      </p:sp>
      <p:sp>
        <p:nvSpPr>
          <p:cNvPr id="25621" name="Text Box 21"/>
          <p:cNvSpPr txBox="1">
            <a:spLocks noChangeArrowheads="1"/>
          </p:cNvSpPr>
          <p:nvPr/>
        </p:nvSpPr>
        <p:spPr bwMode="auto">
          <a:xfrm>
            <a:off x="1320800" y="5257801"/>
            <a:ext cx="898644" cy="369332"/>
          </a:xfrm>
          <a:prstGeom prst="rect">
            <a:avLst/>
          </a:prstGeom>
          <a:noFill/>
          <a:ln w="9525">
            <a:noFill/>
            <a:miter lim="800000"/>
            <a:headEnd/>
            <a:tailEnd/>
          </a:ln>
        </p:spPr>
        <p:txBody>
          <a:bodyPr wrap="none">
            <a:spAutoFit/>
          </a:bodyPr>
          <a:lstStyle/>
          <a:p>
            <a:pPr eaLnBrk="0" hangingPunct="0"/>
            <a:r>
              <a:rPr lang="en-GB" sz="1800">
                <a:latin typeface="Times New Roman" pitchFamily="18" charset="0"/>
              </a:rPr>
              <a:t>T     .70</a:t>
            </a:r>
          </a:p>
        </p:txBody>
      </p:sp>
      <p:sp>
        <p:nvSpPr>
          <p:cNvPr id="25622" name="Text Box 22"/>
          <p:cNvSpPr txBox="1">
            <a:spLocks noChangeArrowheads="1"/>
          </p:cNvSpPr>
          <p:nvPr/>
        </p:nvSpPr>
        <p:spPr bwMode="auto">
          <a:xfrm>
            <a:off x="1320800" y="5486401"/>
            <a:ext cx="889987" cy="369332"/>
          </a:xfrm>
          <a:prstGeom prst="rect">
            <a:avLst/>
          </a:prstGeom>
          <a:noFill/>
          <a:ln w="9525">
            <a:noFill/>
            <a:miter lim="800000"/>
            <a:headEnd/>
            <a:tailEnd/>
          </a:ln>
        </p:spPr>
        <p:txBody>
          <a:bodyPr wrap="none">
            <a:spAutoFit/>
          </a:bodyPr>
          <a:lstStyle/>
          <a:p>
            <a:pPr eaLnBrk="0" hangingPunct="0"/>
            <a:r>
              <a:rPr lang="en-GB" sz="1800">
                <a:latin typeface="Times New Roman" pitchFamily="18" charset="0"/>
              </a:rPr>
              <a:t>F     .01</a:t>
            </a:r>
          </a:p>
        </p:txBody>
      </p:sp>
      <p:sp>
        <p:nvSpPr>
          <p:cNvPr id="25623" name="Text Box 23"/>
          <p:cNvSpPr txBox="1">
            <a:spLocks noChangeArrowheads="1"/>
          </p:cNvSpPr>
          <p:nvPr/>
        </p:nvSpPr>
        <p:spPr bwMode="auto">
          <a:xfrm>
            <a:off x="8089900" y="5257801"/>
            <a:ext cx="898644" cy="369332"/>
          </a:xfrm>
          <a:prstGeom prst="rect">
            <a:avLst/>
          </a:prstGeom>
          <a:noFill/>
          <a:ln w="9525">
            <a:noFill/>
            <a:miter lim="800000"/>
            <a:headEnd/>
            <a:tailEnd/>
          </a:ln>
        </p:spPr>
        <p:txBody>
          <a:bodyPr wrap="none">
            <a:spAutoFit/>
          </a:bodyPr>
          <a:lstStyle/>
          <a:p>
            <a:pPr eaLnBrk="0" hangingPunct="0"/>
            <a:r>
              <a:rPr lang="en-GB" sz="1800">
                <a:latin typeface="Times New Roman" pitchFamily="18" charset="0"/>
              </a:rPr>
              <a:t>T     .90</a:t>
            </a:r>
          </a:p>
        </p:txBody>
      </p:sp>
      <p:sp>
        <p:nvSpPr>
          <p:cNvPr id="25624" name="Text Box 24"/>
          <p:cNvSpPr txBox="1">
            <a:spLocks noChangeArrowheads="1"/>
          </p:cNvSpPr>
          <p:nvPr/>
        </p:nvSpPr>
        <p:spPr bwMode="auto">
          <a:xfrm>
            <a:off x="8089900" y="5486401"/>
            <a:ext cx="889987" cy="369332"/>
          </a:xfrm>
          <a:prstGeom prst="rect">
            <a:avLst/>
          </a:prstGeom>
          <a:noFill/>
          <a:ln w="9525">
            <a:noFill/>
            <a:miter lim="800000"/>
            <a:headEnd/>
            <a:tailEnd/>
          </a:ln>
        </p:spPr>
        <p:txBody>
          <a:bodyPr wrap="none">
            <a:spAutoFit/>
          </a:bodyPr>
          <a:lstStyle/>
          <a:p>
            <a:pPr eaLnBrk="0" hangingPunct="0"/>
            <a:r>
              <a:rPr lang="en-GB" sz="1800">
                <a:latin typeface="Times New Roman" pitchFamily="18" charset="0"/>
              </a:rPr>
              <a:t>F     .05</a:t>
            </a:r>
          </a:p>
        </p:txBody>
      </p:sp>
      <p:sp>
        <p:nvSpPr>
          <p:cNvPr id="25625" name="Rectangle 25"/>
          <p:cNvSpPr>
            <a:spLocks noChangeArrowheads="1"/>
          </p:cNvSpPr>
          <p:nvPr/>
        </p:nvSpPr>
        <p:spPr bwMode="auto">
          <a:xfrm>
            <a:off x="2806700" y="3124200"/>
            <a:ext cx="1568450" cy="1371600"/>
          </a:xfrm>
          <a:prstGeom prst="rect">
            <a:avLst/>
          </a:prstGeom>
          <a:noFill/>
          <a:ln w="9525">
            <a:solidFill>
              <a:schemeClr val="tx1"/>
            </a:solidFill>
            <a:miter lim="800000"/>
            <a:headEnd/>
            <a:tailEnd/>
          </a:ln>
        </p:spPr>
        <p:txBody>
          <a:bodyPr wrap="none" anchor="ctr"/>
          <a:lstStyle/>
          <a:p>
            <a:endParaRPr lang="en-GB"/>
          </a:p>
        </p:txBody>
      </p:sp>
      <p:sp>
        <p:nvSpPr>
          <p:cNvPr id="25626" name="Rectangle 26"/>
          <p:cNvSpPr>
            <a:spLocks noChangeArrowheads="1"/>
          </p:cNvSpPr>
          <p:nvPr/>
        </p:nvSpPr>
        <p:spPr bwMode="auto">
          <a:xfrm>
            <a:off x="1816100" y="1981200"/>
            <a:ext cx="660400" cy="609600"/>
          </a:xfrm>
          <a:prstGeom prst="rect">
            <a:avLst/>
          </a:prstGeom>
          <a:noFill/>
          <a:ln w="9525">
            <a:solidFill>
              <a:schemeClr val="tx1"/>
            </a:solidFill>
            <a:miter lim="800000"/>
            <a:headEnd/>
            <a:tailEnd/>
          </a:ln>
        </p:spPr>
        <p:txBody>
          <a:bodyPr wrap="none" anchor="ctr"/>
          <a:lstStyle/>
          <a:p>
            <a:endParaRPr lang="en-GB"/>
          </a:p>
        </p:txBody>
      </p:sp>
      <p:sp>
        <p:nvSpPr>
          <p:cNvPr id="25627" name="Rectangle 27"/>
          <p:cNvSpPr>
            <a:spLocks noChangeArrowheads="1"/>
          </p:cNvSpPr>
          <p:nvPr/>
        </p:nvSpPr>
        <p:spPr bwMode="auto">
          <a:xfrm>
            <a:off x="8172450" y="1981200"/>
            <a:ext cx="660400" cy="609600"/>
          </a:xfrm>
          <a:prstGeom prst="rect">
            <a:avLst/>
          </a:prstGeom>
          <a:noFill/>
          <a:ln w="9525">
            <a:solidFill>
              <a:schemeClr val="tx1"/>
            </a:solidFill>
            <a:miter lim="800000"/>
            <a:headEnd/>
            <a:tailEnd/>
          </a:ln>
        </p:spPr>
        <p:txBody>
          <a:bodyPr wrap="none" anchor="ctr"/>
          <a:lstStyle/>
          <a:p>
            <a:endParaRPr lang="en-GB"/>
          </a:p>
        </p:txBody>
      </p:sp>
      <p:sp>
        <p:nvSpPr>
          <p:cNvPr id="25628" name="Rectangle 28"/>
          <p:cNvSpPr>
            <a:spLocks noChangeArrowheads="1"/>
          </p:cNvSpPr>
          <p:nvPr/>
        </p:nvSpPr>
        <p:spPr bwMode="auto">
          <a:xfrm>
            <a:off x="1238250" y="5029200"/>
            <a:ext cx="1238250" cy="838200"/>
          </a:xfrm>
          <a:prstGeom prst="rect">
            <a:avLst/>
          </a:prstGeom>
          <a:noFill/>
          <a:ln w="9525">
            <a:solidFill>
              <a:schemeClr val="tx1"/>
            </a:solidFill>
            <a:miter lim="800000"/>
            <a:headEnd/>
            <a:tailEnd/>
          </a:ln>
        </p:spPr>
        <p:txBody>
          <a:bodyPr wrap="none" anchor="ctr"/>
          <a:lstStyle/>
          <a:p>
            <a:endParaRPr lang="en-GB"/>
          </a:p>
        </p:txBody>
      </p:sp>
      <p:sp>
        <p:nvSpPr>
          <p:cNvPr id="25629" name="Rectangle 29"/>
          <p:cNvSpPr>
            <a:spLocks noChangeArrowheads="1"/>
          </p:cNvSpPr>
          <p:nvPr/>
        </p:nvSpPr>
        <p:spPr bwMode="auto">
          <a:xfrm>
            <a:off x="8007350" y="5029200"/>
            <a:ext cx="1238250" cy="838200"/>
          </a:xfrm>
          <a:prstGeom prst="rect">
            <a:avLst/>
          </a:prstGeom>
          <a:noFill/>
          <a:ln w="9525">
            <a:solidFill>
              <a:schemeClr val="tx1"/>
            </a:solidFill>
            <a:miter lim="800000"/>
            <a:headEnd/>
            <a:tailEnd/>
          </a:ln>
        </p:spPr>
        <p:txBody>
          <a:bodyPr wrap="none" anchor="ctr"/>
          <a:lstStyle/>
          <a:p>
            <a:endParaRPr lang="en-GB"/>
          </a:p>
        </p:txBody>
      </p:sp>
      <p:sp>
        <p:nvSpPr>
          <p:cNvPr id="25630" name="AutoShape 30"/>
          <p:cNvSpPr>
            <a:spLocks noChangeArrowheads="1"/>
          </p:cNvSpPr>
          <p:nvPr/>
        </p:nvSpPr>
        <p:spPr bwMode="auto">
          <a:xfrm flipH="1">
            <a:off x="2806700" y="1676401"/>
            <a:ext cx="1159850" cy="510778"/>
          </a:xfrm>
          <a:prstGeom prst="roundRect">
            <a:avLst>
              <a:gd name="adj" fmla="val 16667"/>
            </a:avLst>
          </a:prstGeom>
          <a:noFill/>
          <a:ln w="28575">
            <a:solidFill>
              <a:schemeClr val="tx1"/>
            </a:solidFill>
            <a:round/>
            <a:headEnd/>
            <a:tailEnd/>
          </a:ln>
        </p:spPr>
        <p:txBody>
          <a:bodyPr wrap="none">
            <a:spAutoFit/>
          </a:bodyPr>
          <a:lstStyle/>
          <a:p>
            <a:pPr eaLnBrk="0" hangingPunct="0"/>
            <a:r>
              <a:rPr lang="en-GB" dirty="0" smtClean="0">
                <a:latin typeface="Times New Roman" pitchFamily="18" charset="0"/>
              </a:rPr>
              <a:t>Gene A</a:t>
            </a:r>
            <a:endParaRPr lang="en-GB" dirty="0">
              <a:latin typeface="Times New Roman" pitchFamily="18" charset="0"/>
            </a:endParaRPr>
          </a:p>
        </p:txBody>
      </p:sp>
      <p:sp>
        <p:nvSpPr>
          <p:cNvPr id="25631" name="AutoShape 31"/>
          <p:cNvSpPr>
            <a:spLocks noChangeArrowheads="1"/>
          </p:cNvSpPr>
          <p:nvPr/>
        </p:nvSpPr>
        <p:spPr bwMode="auto">
          <a:xfrm flipH="1">
            <a:off x="6275521" y="1676401"/>
            <a:ext cx="1159184" cy="510778"/>
          </a:xfrm>
          <a:prstGeom prst="roundRect">
            <a:avLst>
              <a:gd name="adj" fmla="val 16667"/>
            </a:avLst>
          </a:prstGeom>
          <a:noFill/>
          <a:ln w="28575">
            <a:solidFill>
              <a:schemeClr val="tx1"/>
            </a:solidFill>
            <a:round/>
            <a:headEnd/>
            <a:tailEnd/>
          </a:ln>
        </p:spPr>
        <p:txBody>
          <a:bodyPr wrap="none">
            <a:spAutoFit/>
          </a:bodyPr>
          <a:lstStyle/>
          <a:p>
            <a:pPr eaLnBrk="0" hangingPunct="0"/>
            <a:r>
              <a:rPr lang="en-GB" dirty="0" smtClean="0">
                <a:latin typeface="Times New Roman" pitchFamily="18" charset="0"/>
              </a:rPr>
              <a:t>Gene B</a:t>
            </a:r>
            <a:endParaRPr lang="en-GB" dirty="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mtClean="0"/>
              <a:t>Bayesian Networks</a:t>
            </a:r>
            <a:endParaRPr lang="en-US" smtClean="0"/>
          </a:p>
        </p:txBody>
      </p:sp>
      <p:sp>
        <p:nvSpPr>
          <p:cNvPr id="26627" name="Rectangle 3"/>
          <p:cNvSpPr>
            <a:spLocks noGrp="1" noChangeArrowheads="1"/>
          </p:cNvSpPr>
          <p:nvPr>
            <p:ph type="body" idx="1"/>
          </p:nvPr>
        </p:nvSpPr>
        <p:spPr/>
        <p:txBody>
          <a:bodyPr/>
          <a:lstStyle/>
          <a:p>
            <a:pPr marL="0" indent="0" eaLnBrk="1" hangingPunct="1">
              <a:buClrTx/>
              <a:buSzPct val="90000"/>
              <a:buFont typeface="Arial" pitchFamily="34" charset="0"/>
              <a:buChar char="•"/>
            </a:pPr>
            <a:endParaRPr lang="en-GB" dirty="0" smtClean="0"/>
          </a:p>
          <a:p>
            <a:pPr marL="0" indent="0" eaLnBrk="1" hangingPunct="1">
              <a:buClrTx/>
              <a:buSzPct val="90000"/>
              <a:buFont typeface="Arial" pitchFamily="34" charset="0"/>
              <a:buChar char="•"/>
            </a:pPr>
            <a:r>
              <a:rPr lang="en-GB" dirty="0" smtClean="0"/>
              <a:t> Use algorithms to learn structure and parameters from data</a:t>
            </a:r>
          </a:p>
          <a:p>
            <a:pPr marL="0" indent="0" eaLnBrk="1" hangingPunct="1">
              <a:buClrTx/>
              <a:buSzPct val="90000"/>
              <a:buNone/>
            </a:pPr>
            <a:r>
              <a:rPr lang="en-GB" dirty="0" smtClean="0"/>
              <a:t> </a:t>
            </a:r>
          </a:p>
          <a:p>
            <a:pPr marL="0" indent="0" eaLnBrk="1" hangingPunct="1">
              <a:buClrTx/>
              <a:buSzPct val="90000"/>
              <a:buFont typeface="Arial" pitchFamily="34" charset="0"/>
              <a:buChar char="•"/>
            </a:pPr>
            <a:r>
              <a:rPr lang="en-GB" dirty="0" smtClean="0"/>
              <a:t> Or build by hand (priors)</a:t>
            </a:r>
          </a:p>
          <a:p>
            <a:pPr marL="0" indent="0" eaLnBrk="1" hangingPunct="1">
              <a:buClrTx/>
              <a:buSzPct val="90000"/>
              <a:buFont typeface="Arial" pitchFamily="34" charset="0"/>
              <a:buChar char="•"/>
            </a:pPr>
            <a:endParaRPr lang="en-GB" dirty="0" smtClean="0"/>
          </a:p>
          <a:p>
            <a:pPr marL="0" indent="0" eaLnBrk="1" hangingPunct="1">
              <a:buClrTx/>
              <a:buSzPct val="90000"/>
              <a:buFont typeface="Arial" pitchFamily="34" charset="0"/>
              <a:buChar char="•"/>
            </a:pPr>
            <a:r>
              <a:rPr lang="en-GB" dirty="0" smtClean="0"/>
              <a:t> Also continuous nodes (density functions)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z="3600" smtClean="0"/>
              <a:t>Bayesian Networks for Classification &amp; Feature Selection</a:t>
            </a:r>
            <a:endParaRPr lang="en-US" sz="3600" smtClean="0"/>
          </a:p>
        </p:txBody>
      </p:sp>
      <p:sp>
        <p:nvSpPr>
          <p:cNvPr id="28675" name="Rectangle 3"/>
          <p:cNvSpPr>
            <a:spLocks noGrp="1" noChangeArrowheads="1"/>
          </p:cNvSpPr>
          <p:nvPr>
            <p:ph type="body" idx="1"/>
          </p:nvPr>
        </p:nvSpPr>
        <p:spPr/>
        <p:txBody>
          <a:bodyPr/>
          <a:lstStyle/>
          <a:p>
            <a:pPr marL="0" indent="0" eaLnBrk="1" hangingPunct="1">
              <a:buNone/>
            </a:pPr>
            <a:r>
              <a:rPr lang="en-GB" dirty="0" smtClean="0"/>
              <a:t>Node that represents the class label attached to the data</a:t>
            </a:r>
          </a:p>
        </p:txBody>
      </p:sp>
      <p:pic>
        <p:nvPicPr>
          <p:cNvPr id="28676" name="Picture 4" descr="BNC"/>
          <p:cNvPicPr>
            <a:picLocks noChangeAspect="1" noChangeArrowheads="1"/>
          </p:cNvPicPr>
          <p:nvPr/>
        </p:nvPicPr>
        <p:blipFill>
          <a:blip r:embed="rId3"/>
          <a:srcRect/>
          <a:stretch>
            <a:fillRect/>
          </a:stretch>
        </p:blipFill>
        <p:spPr bwMode="auto">
          <a:xfrm>
            <a:off x="3002756" y="2852738"/>
            <a:ext cx="4478338" cy="2952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z="3600" smtClean="0"/>
              <a:t>Dynamic Bayesian Networks for Forecasting</a:t>
            </a:r>
          </a:p>
        </p:txBody>
      </p:sp>
      <p:sp>
        <p:nvSpPr>
          <p:cNvPr id="29699" name="Rectangle 3"/>
          <p:cNvSpPr>
            <a:spLocks noGrp="1" noChangeArrowheads="1"/>
          </p:cNvSpPr>
          <p:nvPr>
            <p:ph type="body" idx="1"/>
          </p:nvPr>
        </p:nvSpPr>
        <p:spPr>
          <a:xfrm>
            <a:off x="1320800" y="1524000"/>
            <a:ext cx="5346712" cy="4821238"/>
          </a:xfrm>
        </p:spPr>
        <p:txBody>
          <a:bodyPr/>
          <a:lstStyle/>
          <a:p>
            <a:pPr marL="0" indent="0" eaLnBrk="1" hangingPunct="1"/>
            <a:endParaRPr lang="en-GB" sz="2800" dirty="0" smtClean="0"/>
          </a:p>
          <a:p>
            <a:pPr marL="0" indent="0" eaLnBrk="1" hangingPunct="1">
              <a:buClrTx/>
              <a:buSzPct val="90000"/>
              <a:buFont typeface="Arial" pitchFamily="34" charset="0"/>
              <a:buChar char="•"/>
            </a:pPr>
            <a:r>
              <a:rPr lang="en-GB" sz="2800" dirty="0" smtClean="0"/>
              <a:t> Nodes represent  variables at distinct time slices</a:t>
            </a:r>
          </a:p>
          <a:p>
            <a:pPr marL="0" indent="0" eaLnBrk="1" hangingPunct="1">
              <a:buClrTx/>
              <a:buSzPct val="90000"/>
              <a:buFont typeface="Arial" pitchFamily="34" charset="0"/>
              <a:buChar char="•"/>
            </a:pPr>
            <a:r>
              <a:rPr lang="en-GB" sz="2800" dirty="0" smtClean="0"/>
              <a:t> Links between nodes over time</a:t>
            </a:r>
          </a:p>
          <a:p>
            <a:pPr marL="0" indent="0" eaLnBrk="1" hangingPunct="1">
              <a:buClrTx/>
              <a:buSzPct val="90000"/>
              <a:buFont typeface="Arial" pitchFamily="34" charset="0"/>
              <a:buChar char="•"/>
            </a:pPr>
            <a:r>
              <a:rPr lang="en-GB" sz="2800" dirty="0" smtClean="0"/>
              <a:t> Can be used to forecast into the future</a:t>
            </a:r>
          </a:p>
          <a:p>
            <a:pPr marL="0" indent="0" eaLnBrk="1" hangingPunct="1">
              <a:buNone/>
            </a:pPr>
            <a:endParaRPr lang="en-GB" sz="2800" dirty="0" smtClean="0"/>
          </a:p>
        </p:txBody>
      </p:sp>
      <p:pic>
        <p:nvPicPr>
          <p:cNvPr id="29700" name="Picture 4" descr="Slide1"/>
          <p:cNvPicPr>
            <a:picLocks noChangeAspect="1" noChangeArrowheads="1"/>
          </p:cNvPicPr>
          <p:nvPr/>
        </p:nvPicPr>
        <p:blipFill>
          <a:blip r:embed="rId3"/>
          <a:srcRect/>
          <a:stretch>
            <a:fillRect/>
          </a:stretch>
        </p:blipFill>
        <p:spPr bwMode="auto">
          <a:xfrm>
            <a:off x="6903244" y="2205038"/>
            <a:ext cx="2498858" cy="3962400"/>
          </a:xfrm>
          <a:prstGeom prst="rect">
            <a:avLst/>
          </a:prstGeom>
          <a:noFill/>
          <a:ln w="76200" cmpd="tri">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Biological Data</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0" name="Content Placeholder 2"/>
          <p:cNvSpPr txBox="1">
            <a:spLocks/>
          </p:cNvSpPr>
          <p:nvPr/>
        </p:nvSpPr>
        <p:spPr bwMode="auto">
          <a:xfrm>
            <a:off x="1452538" y="1676400"/>
            <a:ext cx="8347075"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folHlink"/>
              </a:buClr>
              <a:buSzPct val="60000"/>
              <a:buFont typeface="Wingdings" pitchFamily="2" charset="2"/>
              <a:buChar cha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a:spLocks noGrp="1"/>
          </p:cNvSpPr>
          <p:nvPr>
            <p:ph idx="1"/>
          </p:nvPr>
        </p:nvSpPr>
        <p:spPr>
          <a:xfrm>
            <a:off x="1238224" y="1524000"/>
            <a:ext cx="8501122" cy="4821238"/>
          </a:xfrm>
        </p:spPr>
        <p:txBody>
          <a:bodyPr/>
          <a:lstStyle/>
          <a:p>
            <a:pPr>
              <a:buClrTx/>
              <a:buSzPct val="90000"/>
              <a:buFont typeface="Arial" pitchFamily="34" charset="0"/>
              <a:buChar char="•"/>
            </a:pPr>
            <a:r>
              <a:rPr lang="en-GB" dirty="0" smtClean="0"/>
              <a:t>Microbiology (bioinformatics): </a:t>
            </a:r>
          </a:p>
          <a:p>
            <a:pPr lvl="1">
              <a:buClrTx/>
              <a:buSzPct val="90000"/>
              <a:buFont typeface="Arial" pitchFamily="34" charset="0"/>
              <a:buChar char="•"/>
            </a:pPr>
            <a:r>
              <a:rPr lang="en-GB" dirty="0" smtClean="0"/>
              <a:t>Genes, parallel sequencing </a:t>
            </a:r>
          </a:p>
          <a:p>
            <a:pPr>
              <a:buClrTx/>
              <a:buSzPct val="90000"/>
              <a:buFont typeface="Arial" pitchFamily="34" charset="0"/>
              <a:buChar char="•"/>
            </a:pPr>
            <a:r>
              <a:rPr lang="en-GB" dirty="0" smtClean="0"/>
              <a:t>Biological / Clinical (systems biology, medical informatics): </a:t>
            </a:r>
          </a:p>
          <a:p>
            <a:pPr lvl="1">
              <a:buClrTx/>
              <a:buSzPct val="90000"/>
              <a:buFont typeface="Arial" pitchFamily="34" charset="0"/>
              <a:buChar char="•"/>
            </a:pPr>
            <a:r>
              <a:rPr lang="en-GB" dirty="0" smtClean="0"/>
              <a:t>Cell Models, Clinical Tests</a:t>
            </a:r>
          </a:p>
          <a:p>
            <a:pPr>
              <a:buClrTx/>
              <a:buSzPct val="90000"/>
              <a:buFont typeface="Arial" pitchFamily="34" charset="0"/>
              <a:buChar char="•"/>
            </a:pPr>
            <a:r>
              <a:rPr lang="en-GB" dirty="0" smtClean="0"/>
              <a:t>Population (</a:t>
            </a:r>
            <a:r>
              <a:rPr lang="en-GB" dirty="0" err="1" smtClean="0"/>
              <a:t>Ecoinformatics</a:t>
            </a:r>
            <a:r>
              <a:rPr lang="en-GB" dirty="0" smtClean="0"/>
              <a:t>?) :</a:t>
            </a:r>
          </a:p>
          <a:p>
            <a:pPr lvl="1">
              <a:buClrTx/>
              <a:buSzPct val="90000"/>
              <a:buFont typeface="Arial" pitchFamily="34" charset="0"/>
              <a:buChar char="•"/>
            </a:pPr>
            <a:r>
              <a:rPr lang="en-GB" dirty="0" smtClean="0"/>
              <a:t>Data from species: biomass etc.</a:t>
            </a:r>
          </a:p>
          <a:p>
            <a:pPr lvl="1">
              <a:buClrTx/>
              <a:buSzPct val="90000"/>
              <a:buFont typeface="Arial" pitchFamily="34" charset="0"/>
              <a:buChar char="•"/>
            </a:pPr>
            <a:endParaRPr lang="en-GB"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Some of our projects in </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0" name="Content Placeholder 2"/>
          <p:cNvSpPr txBox="1">
            <a:spLocks/>
          </p:cNvSpPr>
          <p:nvPr/>
        </p:nvSpPr>
        <p:spPr bwMode="auto">
          <a:xfrm>
            <a:off x="1452538" y="1676400"/>
            <a:ext cx="8347075"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folHlink"/>
              </a:buClr>
              <a:buSzPct val="60000"/>
              <a:buFont typeface="Wingdings" pitchFamily="2" charset="2"/>
              <a:buChar cha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a:spLocks noGrp="1"/>
          </p:cNvSpPr>
          <p:nvPr>
            <p:ph idx="1"/>
          </p:nvPr>
        </p:nvSpPr>
        <p:spPr>
          <a:xfrm>
            <a:off x="1238224" y="1393844"/>
            <a:ext cx="8501122" cy="4821238"/>
          </a:xfrm>
        </p:spPr>
        <p:txBody>
          <a:bodyPr/>
          <a:lstStyle/>
          <a:p>
            <a:pPr marL="514350" indent="-514350">
              <a:buClrTx/>
              <a:buFont typeface="+mj-lt"/>
              <a:buAutoNum type="arabicPeriod"/>
            </a:pPr>
            <a:r>
              <a:rPr lang="en-GB" dirty="0" smtClean="0"/>
              <a:t>Genes: UCL &amp; Leiden University</a:t>
            </a:r>
          </a:p>
          <a:p>
            <a:pPr marL="1089025" lvl="1" indent="-514350">
              <a:buClrTx/>
              <a:buSzPct val="90000"/>
              <a:buFont typeface="Arial" pitchFamily="34" charset="0"/>
              <a:buChar char="•"/>
            </a:pPr>
            <a:r>
              <a:rPr lang="en-GB" dirty="0" smtClean="0"/>
              <a:t>Identifying Genes relevant to conditions (MD)</a:t>
            </a:r>
          </a:p>
          <a:p>
            <a:pPr marL="1089025" lvl="1" indent="-514350">
              <a:buClrTx/>
              <a:buSzPct val="90000"/>
              <a:buFont typeface="Arial" pitchFamily="34" charset="0"/>
              <a:buChar char="•"/>
            </a:pPr>
            <a:r>
              <a:rPr lang="en-GB" dirty="0" smtClean="0"/>
              <a:t>Identifying Genes common across organisms</a:t>
            </a:r>
          </a:p>
          <a:p>
            <a:pPr marL="514350" indent="-514350">
              <a:buClrTx/>
              <a:buFont typeface="+mj-lt"/>
              <a:buAutoNum type="arabicPeriod"/>
            </a:pPr>
            <a:r>
              <a:rPr lang="en-GB" dirty="0" smtClean="0"/>
              <a:t>Biological &amp; Clinical: Brunel &amp; </a:t>
            </a:r>
            <a:r>
              <a:rPr lang="en-GB" dirty="0" err="1" smtClean="0"/>
              <a:t>Moorfields</a:t>
            </a:r>
            <a:endParaRPr lang="en-GB" dirty="0" smtClean="0"/>
          </a:p>
          <a:p>
            <a:pPr marL="1089025" lvl="1" indent="-514350">
              <a:buClrTx/>
              <a:buSzPct val="90000"/>
              <a:buFont typeface="Arial" pitchFamily="34" charset="0"/>
              <a:buChar char="•"/>
            </a:pPr>
            <a:r>
              <a:rPr lang="en-GB" dirty="0" smtClean="0"/>
              <a:t>Modelling vesicles within cells for controlling </a:t>
            </a:r>
            <a:r>
              <a:rPr lang="en-GB" dirty="0" err="1" smtClean="0"/>
              <a:t>osteoblasts</a:t>
            </a:r>
            <a:endParaRPr lang="en-GB" dirty="0" smtClean="0"/>
          </a:p>
          <a:p>
            <a:pPr marL="1089025" lvl="1" indent="-514350">
              <a:buClrTx/>
              <a:buSzPct val="90000"/>
              <a:buFont typeface="Arial" pitchFamily="34" charset="0"/>
              <a:buChar char="•"/>
            </a:pPr>
            <a:r>
              <a:rPr lang="en-GB" dirty="0" smtClean="0"/>
              <a:t>Develop model to forecast early glaucoma based on differing clinical tests</a:t>
            </a:r>
          </a:p>
          <a:p>
            <a:pPr marL="514350" indent="-514350">
              <a:buClrTx/>
              <a:buFont typeface="+mj-lt"/>
              <a:buAutoNum type="arabicPeriod"/>
            </a:pPr>
            <a:r>
              <a:rPr lang="en-GB" dirty="0" smtClean="0"/>
              <a:t>Population: Kew &amp; DFO, Canada</a:t>
            </a:r>
          </a:p>
          <a:p>
            <a:pPr marL="1031875" lvl="1" indent="-514350">
              <a:buClrTx/>
              <a:buSzPct val="90000"/>
              <a:buFont typeface="Arial" pitchFamily="34" charset="0"/>
              <a:buChar char="•"/>
            </a:pPr>
            <a:r>
              <a:rPr lang="en-GB" dirty="0" smtClean="0"/>
              <a:t>Identifying ideal germination conditions for seeds</a:t>
            </a:r>
          </a:p>
          <a:p>
            <a:pPr marL="1031875" lvl="1" indent="-514350">
              <a:buClrTx/>
              <a:buSzPct val="90000"/>
              <a:buFont typeface="Arial" pitchFamily="34" charset="0"/>
              <a:buChar char="•"/>
            </a:pPr>
            <a:r>
              <a:rPr lang="en-GB" dirty="0" smtClean="0"/>
              <a:t>Identifying key species in different oceans</a:t>
            </a:r>
          </a:p>
          <a:p>
            <a:pPr lvl="1"/>
            <a:endParaRPr lang="en-GB" dirty="0" smtClean="0"/>
          </a:p>
        </p:txBody>
      </p:sp>
      <p:pic>
        <p:nvPicPr>
          <p:cNvPr id="6" name="Picture 9" descr="CIDALogo"/>
          <p:cNvPicPr>
            <a:picLocks noChangeAspect="1" noChangeArrowheads="1"/>
          </p:cNvPicPr>
          <p:nvPr/>
        </p:nvPicPr>
        <p:blipFill>
          <a:blip r:embed="rId2"/>
          <a:srcRect/>
          <a:stretch>
            <a:fillRect/>
          </a:stretch>
        </p:blipFill>
        <p:spPr bwMode="auto">
          <a:xfrm>
            <a:off x="6738950" y="642918"/>
            <a:ext cx="1604879" cy="57150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1381100" y="1428736"/>
            <a:ext cx="8345487" cy="4821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r>
              <a:rPr kumimoji="0" lang="en-US" sz="6000" b="0" i="0" u="none" strike="noStrike" kern="0" cap="none" spc="0" normalizeH="0" baseline="0" noProof="0" dirty="0" smtClean="0">
                <a:ln>
                  <a:noFill/>
                </a:ln>
                <a:solidFill>
                  <a:schemeClr val="tx1"/>
                </a:solidFill>
                <a:effectLst/>
                <a:uLnTx/>
                <a:uFillTx/>
                <a:latin typeface="+mn-lt"/>
                <a:ea typeface="+mn-ea"/>
                <a:cs typeface="+mn-cs"/>
              </a:rPr>
              <a:t>1 Microarray Data</a:t>
            </a:r>
          </a:p>
        </p:txBody>
      </p:sp>
      <p:pic>
        <p:nvPicPr>
          <p:cNvPr id="15" name="Picture 2" descr="http://people.brunel.ac.uk/~cspgecp/q1_fig1.png"/>
          <p:cNvPicPr>
            <a:picLocks noChangeAspect="1" noChangeArrowheads="1"/>
          </p:cNvPicPr>
          <p:nvPr/>
        </p:nvPicPr>
        <p:blipFill>
          <a:blip r:embed="rId2"/>
          <a:srcRect/>
          <a:stretch>
            <a:fillRect/>
          </a:stretch>
        </p:blipFill>
        <p:spPr bwMode="auto">
          <a:xfrm>
            <a:off x="2666984" y="3857628"/>
            <a:ext cx="6002428" cy="190976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Microarray Data</a:t>
            </a:r>
          </a:p>
        </p:txBody>
      </p:sp>
      <p:sp>
        <p:nvSpPr>
          <p:cNvPr id="4099" name="Rectangle 3"/>
          <p:cNvSpPr>
            <a:spLocks noGrp="1" noChangeArrowheads="1"/>
          </p:cNvSpPr>
          <p:nvPr>
            <p:ph type="body" idx="1"/>
          </p:nvPr>
        </p:nvSpPr>
        <p:spPr>
          <a:xfrm>
            <a:off x="1360488" y="1700213"/>
            <a:ext cx="8345487" cy="4821237"/>
          </a:xfrm>
        </p:spPr>
        <p:txBody>
          <a:bodyPr/>
          <a:lstStyle/>
          <a:p>
            <a:pPr>
              <a:buClrTx/>
              <a:buSzPct val="90000"/>
              <a:buFont typeface="Arial" pitchFamily="34" charset="0"/>
              <a:buChar char="•"/>
            </a:pPr>
            <a:r>
              <a:rPr lang="en-US" sz="2800" dirty="0" smtClean="0"/>
              <a:t>Major source of data for gene expression activity</a:t>
            </a:r>
          </a:p>
          <a:p>
            <a:pPr>
              <a:buClrTx/>
              <a:buSzPct val="90000"/>
              <a:buFont typeface="Arial" pitchFamily="34" charset="0"/>
              <a:buChar char="•"/>
            </a:pPr>
            <a:r>
              <a:rPr lang="en-US" sz="2800" dirty="0" smtClean="0"/>
              <a:t>Technology takes measurements over 1000s of genes simultaneously</a:t>
            </a:r>
          </a:p>
          <a:p>
            <a:pPr>
              <a:buClrTx/>
              <a:buSzPct val="90000"/>
              <a:buFont typeface="Arial" pitchFamily="34" charset="0"/>
              <a:buChar char="•"/>
            </a:pPr>
            <a:r>
              <a:rPr lang="en-US" sz="2800" dirty="0" smtClean="0"/>
              <a:t>Gene Regulatory Networks (GRNs) model how genes interact</a:t>
            </a:r>
          </a:p>
          <a:p>
            <a:pPr>
              <a:buClrTx/>
              <a:buSzPct val="90000"/>
              <a:buFont typeface="Arial" pitchFamily="34" charset="0"/>
              <a:buChar char="•"/>
            </a:pPr>
            <a:r>
              <a:rPr lang="en-US" sz="2800" dirty="0" smtClean="0"/>
              <a:t>Eliciting reliable GRNs from data key to understanding biological mechanisms</a:t>
            </a:r>
          </a:p>
          <a:p>
            <a:endParaRPr lang="en-US" sz="2800" dirty="0" smtClean="0"/>
          </a:p>
        </p:txBody>
      </p:sp>
      <p:pic>
        <p:nvPicPr>
          <p:cNvPr id="4100" name="Picture 2" descr="http://people.brunel.ac.uk/~cspgecp/q1_fig1.png"/>
          <p:cNvPicPr>
            <a:picLocks noChangeAspect="1" noChangeArrowheads="1"/>
          </p:cNvPicPr>
          <p:nvPr/>
        </p:nvPicPr>
        <p:blipFill>
          <a:blip r:embed="rId3"/>
          <a:srcRect/>
          <a:stretch>
            <a:fillRect/>
          </a:stretch>
        </p:blipFill>
        <p:spPr bwMode="auto">
          <a:xfrm>
            <a:off x="5240338" y="5157788"/>
            <a:ext cx="4430712" cy="1409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smtClean="0"/>
              <a:t>Aims</a:t>
            </a:r>
          </a:p>
        </p:txBody>
      </p:sp>
      <p:sp>
        <p:nvSpPr>
          <p:cNvPr id="53257" name="Rectangle 9"/>
          <p:cNvSpPr>
            <a:spLocks noChangeArrowheads="1"/>
          </p:cNvSpPr>
          <p:nvPr/>
        </p:nvSpPr>
        <p:spPr bwMode="auto">
          <a:xfrm>
            <a:off x="1497013" y="1628775"/>
            <a:ext cx="8135937" cy="3046988"/>
          </a:xfrm>
          <a:prstGeom prst="rect">
            <a:avLst/>
          </a:prstGeom>
          <a:noFill/>
          <a:ln w="9525">
            <a:noFill/>
            <a:miter lim="800000"/>
            <a:headEnd/>
            <a:tailEnd/>
          </a:ln>
          <a:effectLst/>
        </p:spPr>
        <p:txBody>
          <a:bodyPr>
            <a:spAutoFit/>
          </a:bodyPr>
          <a:lstStyle/>
          <a:p>
            <a:pPr>
              <a:buFontTx/>
              <a:buChar char="•"/>
            </a:pPr>
            <a:r>
              <a:rPr lang="en-GB" dirty="0"/>
              <a:t> Reliability issues that surround microarray gene expression </a:t>
            </a:r>
            <a:r>
              <a:rPr lang="en-GB" dirty="0" smtClean="0"/>
              <a:t>data</a:t>
            </a:r>
          </a:p>
          <a:p>
            <a:pPr>
              <a:buFontTx/>
              <a:buChar char="•"/>
            </a:pPr>
            <a:endParaRPr lang="en-GB" dirty="0"/>
          </a:p>
          <a:p>
            <a:pPr>
              <a:buFontTx/>
              <a:buChar char="•"/>
            </a:pPr>
            <a:r>
              <a:rPr lang="en-GB" dirty="0"/>
              <a:t> </a:t>
            </a:r>
            <a:r>
              <a:rPr lang="en-GB" dirty="0" smtClean="0"/>
              <a:t>Can we build </a:t>
            </a:r>
            <a:r>
              <a:rPr lang="en-GB" dirty="0"/>
              <a:t>GRN models that have enhanced performance, based on a richer and/or broader collection of data than a single microarray </a:t>
            </a:r>
            <a:r>
              <a:rPr lang="en-GB" dirty="0" smtClean="0"/>
              <a:t>dataset?</a:t>
            </a:r>
          </a:p>
          <a:p>
            <a:pPr>
              <a:buFontTx/>
              <a:buChar char="•"/>
            </a:pPr>
            <a:endParaRPr lang="en-GB" dirty="0" smtClean="0"/>
          </a:p>
          <a:p>
            <a:pPr>
              <a:buFontTx/>
              <a:buChar char="•"/>
            </a:pPr>
            <a:endParaRPr lang="en-GB"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smtClean="0"/>
              <a:t>Aims</a:t>
            </a:r>
          </a:p>
        </p:txBody>
      </p:sp>
      <p:sp>
        <p:nvSpPr>
          <p:cNvPr id="53257" name="Rectangle 9"/>
          <p:cNvSpPr>
            <a:spLocks noChangeArrowheads="1"/>
          </p:cNvSpPr>
          <p:nvPr/>
        </p:nvSpPr>
        <p:spPr bwMode="auto">
          <a:xfrm>
            <a:off x="1497013" y="1628775"/>
            <a:ext cx="8135937" cy="4524315"/>
          </a:xfrm>
          <a:prstGeom prst="rect">
            <a:avLst/>
          </a:prstGeom>
          <a:noFill/>
          <a:ln w="9525">
            <a:noFill/>
            <a:miter lim="800000"/>
            <a:headEnd/>
            <a:tailEnd/>
          </a:ln>
          <a:effectLst/>
        </p:spPr>
        <p:txBody>
          <a:bodyPr>
            <a:spAutoFit/>
          </a:bodyPr>
          <a:lstStyle/>
          <a:p>
            <a:pPr>
              <a:buFontTx/>
              <a:buChar char="•"/>
            </a:pPr>
            <a:r>
              <a:rPr lang="en-GB" dirty="0"/>
              <a:t> </a:t>
            </a:r>
            <a:r>
              <a:rPr lang="en-GB" dirty="0" smtClean="0"/>
              <a:t> Three main </a:t>
            </a:r>
            <a:r>
              <a:rPr lang="en-GB" dirty="0"/>
              <a:t>threads of research:</a:t>
            </a:r>
          </a:p>
          <a:p>
            <a:pPr>
              <a:buFontTx/>
              <a:buChar char="•"/>
            </a:pPr>
            <a:endParaRPr lang="en-GB" dirty="0"/>
          </a:p>
          <a:p>
            <a:pPr lvl="1">
              <a:buFontTx/>
              <a:buChar char="•"/>
            </a:pPr>
            <a:r>
              <a:rPr lang="en-GB" sz="1800" dirty="0"/>
              <a:t> Text-based knowledge from the body of scientific literature integrated into the reverse-engineering process as prior knowledge for Bayesian network models to improve resulting GRN models</a:t>
            </a:r>
          </a:p>
          <a:p>
            <a:pPr lvl="1">
              <a:buFontTx/>
              <a:buChar char="•"/>
            </a:pPr>
            <a:endParaRPr lang="en-GB" sz="1800" dirty="0"/>
          </a:p>
          <a:p>
            <a:pPr lvl="1">
              <a:buFontTx/>
              <a:buChar char="•"/>
            </a:pPr>
            <a:r>
              <a:rPr lang="en-GB" sz="1800" dirty="0"/>
              <a:t> Take advantage of multiple publicly available microarray gene expression datasets that have been generated in similar biological </a:t>
            </a:r>
            <a:r>
              <a:rPr lang="en-GB" sz="1800" dirty="0" smtClean="0"/>
              <a:t>studies</a:t>
            </a:r>
          </a:p>
          <a:p>
            <a:pPr lvl="1">
              <a:buFontTx/>
              <a:buChar char="•"/>
            </a:pPr>
            <a:endParaRPr lang="en-GB" sz="1800" dirty="0" smtClean="0"/>
          </a:p>
          <a:p>
            <a:pPr lvl="1">
              <a:buFontTx/>
              <a:buChar char="•"/>
            </a:pPr>
            <a:r>
              <a:rPr lang="en-GB" sz="1800" dirty="0" smtClean="0"/>
              <a:t> Expand this idea to explore biological mechanisms that are consistent between different biological models with increasing complexity (and between different species)</a:t>
            </a:r>
          </a:p>
          <a:p>
            <a:pPr lvl="1">
              <a:buFontTx/>
              <a:buChar char="•"/>
            </a:pPr>
            <a:endParaRPr lang="en-GB" sz="1800" dirty="0" smtClean="0"/>
          </a:p>
          <a:p>
            <a:pPr lvl="1">
              <a:buFontTx/>
              <a:buChar char="•"/>
            </a:pPr>
            <a:endParaRPr lang="en-GB" sz="1800" dirty="0"/>
          </a:p>
          <a:p>
            <a:pPr>
              <a:buFontTx/>
              <a:buChar char="•"/>
            </a:pPr>
            <a:endParaRPr lang="en-GB"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p:txBody>
          <a:bodyPr/>
          <a:lstStyle/>
          <a:p>
            <a:pPr eaLnBrk="1" hangingPunct="1"/>
            <a:r>
              <a:rPr lang="en-GB" smtClean="0"/>
              <a:t>The Data Explosion</a:t>
            </a:r>
          </a:p>
        </p:txBody>
      </p:sp>
      <p:sp>
        <p:nvSpPr>
          <p:cNvPr id="138243" name="Rectangle 3"/>
          <p:cNvSpPr>
            <a:spLocks noGrp="1" noChangeArrowheads="1"/>
          </p:cNvSpPr>
          <p:nvPr>
            <p:ph type="body" idx="4294967295"/>
          </p:nvPr>
        </p:nvSpPr>
        <p:spPr/>
        <p:txBody>
          <a:bodyPr/>
          <a:lstStyle/>
          <a:p>
            <a:pPr marL="0" indent="0" eaLnBrk="1" hangingPunct="1">
              <a:buNone/>
            </a:pPr>
            <a:r>
              <a:rPr lang="en-GB" dirty="0" smtClean="0"/>
              <a:t>	“We are drowning in information,</a:t>
            </a:r>
          </a:p>
          <a:p>
            <a:pPr marL="0" indent="0" eaLnBrk="1" hangingPunct="1">
              <a:buNone/>
            </a:pPr>
            <a:r>
              <a:rPr lang="en-GB" dirty="0" smtClean="0"/>
              <a:t>	but starving for knowledge” </a:t>
            </a:r>
            <a:r>
              <a:rPr lang="en-GB" sz="2400" dirty="0" smtClean="0"/>
              <a:t>John </a:t>
            </a:r>
            <a:r>
              <a:rPr lang="en-GB" sz="2400" dirty="0" err="1" smtClean="0"/>
              <a:t>Naisbett</a:t>
            </a:r>
            <a:endParaRPr lang="en-GB" sz="2400" dirty="0" smtClean="0"/>
          </a:p>
          <a:p>
            <a:pPr marL="0" indent="0" eaLnBrk="1" hangingPunct="1">
              <a:buFont typeface="Wingdings" pitchFamily="2" charset="2"/>
              <a:buNone/>
            </a:pPr>
            <a:r>
              <a:rPr lang="en-GB" dirty="0" smtClean="0"/>
              <a:t>	</a:t>
            </a:r>
          </a:p>
          <a:p>
            <a:pPr lvl="1" eaLnBrk="1" hangingPunct="1">
              <a:buClrTx/>
              <a:buSzPct val="90000"/>
              <a:buFont typeface="Arial" pitchFamily="34" charset="0"/>
              <a:buChar char="•"/>
            </a:pPr>
            <a:r>
              <a:rPr lang="en-GB" dirty="0" smtClean="0"/>
              <a:t>Advance of IT and the Internet</a:t>
            </a:r>
          </a:p>
          <a:p>
            <a:pPr lvl="1" eaLnBrk="1" hangingPunct="1">
              <a:buClrTx/>
              <a:buSzPct val="90000"/>
              <a:buFont typeface="Arial" pitchFamily="34" charset="0"/>
              <a:buChar char="•"/>
            </a:pPr>
            <a:r>
              <a:rPr lang="en-GB" dirty="0" smtClean="0"/>
              <a:t>Massive increase in ability to:</a:t>
            </a:r>
          </a:p>
          <a:p>
            <a:pPr marL="1143000" lvl="2" eaLnBrk="1" hangingPunct="1">
              <a:buClrTx/>
              <a:buSzPct val="90000"/>
              <a:buFont typeface="Arial" pitchFamily="34" charset="0"/>
              <a:buChar char="•"/>
            </a:pPr>
            <a:r>
              <a:rPr lang="en-GB" dirty="0" smtClean="0"/>
              <a:t>Record: Electronic records and forms</a:t>
            </a:r>
          </a:p>
          <a:p>
            <a:pPr marL="1143000" lvl="2" eaLnBrk="1" hangingPunct="1">
              <a:buClrTx/>
              <a:buSzPct val="90000"/>
              <a:buFont typeface="Arial" pitchFamily="34" charset="0"/>
              <a:buChar char="•"/>
            </a:pPr>
            <a:r>
              <a:rPr lang="en-GB" dirty="0" smtClean="0"/>
              <a:t>Store: Data Warehouses</a:t>
            </a:r>
          </a:p>
          <a:p>
            <a:pPr marL="1143000" lvl="2" eaLnBrk="1" hangingPunct="1">
              <a:buClrTx/>
              <a:buSzPct val="90000"/>
              <a:buFont typeface="Arial" pitchFamily="34" charset="0"/>
              <a:buChar char="•"/>
            </a:pPr>
            <a:r>
              <a:rPr lang="en-GB" dirty="0" smtClean="0"/>
              <a:t>Analyse: Data Mining and Visualisation</a:t>
            </a:r>
          </a:p>
          <a:p>
            <a:pPr lvl="1" eaLnBrk="1" hangingPunct="1">
              <a:buClrTx/>
              <a:buSzPct val="90000"/>
              <a:buFont typeface="Arial" pitchFamily="34" charset="0"/>
              <a:buChar char="•"/>
            </a:pPr>
            <a:r>
              <a:rPr lang="en-GB" dirty="0" smtClean="0"/>
              <a:t>Risk of Information Overload</a:t>
            </a:r>
          </a:p>
          <a:p>
            <a:pPr lvl="1" eaLnBrk="1" hangingPunct="1"/>
            <a:endParaRPr lang="en-GB" baseline="300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sz="3600" dirty="0" smtClean="0"/>
              <a:t>a) Literature-based priors for gene regulatory networks</a:t>
            </a:r>
          </a:p>
        </p:txBody>
      </p:sp>
      <p:sp>
        <p:nvSpPr>
          <p:cNvPr id="58372" name="Rectangle 4"/>
          <p:cNvSpPr>
            <a:spLocks noChangeArrowheads="1"/>
          </p:cNvSpPr>
          <p:nvPr/>
        </p:nvSpPr>
        <p:spPr bwMode="auto">
          <a:xfrm>
            <a:off x="1497013" y="1628775"/>
            <a:ext cx="8135937" cy="3046988"/>
          </a:xfrm>
          <a:prstGeom prst="rect">
            <a:avLst/>
          </a:prstGeom>
          <a:noFill/>
          <a:ln w="9525">
            <a:noFill/>
            <a:miter lim="800000"/>
            <a:headEnd/>
            <a:tailEnd/>
          </a:ln>
          <a:effectLst/>
        </p:spPr>
        <p:txBody>
          <a:bodyPr>
            <a:spAutoFit/>
          </a:bodyPr>
          <a:lstStyle/>
          <a:p>
            <a:pPr>
              <a:buFontTx/>
              <a:buChar char="•"/>
            </a:pPr>
            <a:r>
              <a:rPr lang="en-GB" dirty="0"/>
              <a:t> Literature Prior calculated from profiles </a:t>
            </a:r>
            <a:r>
              <a:rPr lang="en-GB" dirty="0" smtClean="0"/>
              <a:t>which are generated using software that converts the number of times two concepts are discussed within publications </a:t>
            </a:r>
          </a:p>
          <a:p>
            <a:pPr lvl="1">
              <a:buFontTx/>
              <a:buChar char="•"/>
            </a:pPr>
            <a:endParaRPr lang="en-GB" dirty="0"/>
          </a:p>
          <a:p>
            <a:pPr>
              <a:buFontTx/>
              <a:buChar char="•"/>
            </a:pPr>
            <a:r>
              <a:rPr lang="en-GB" dirty="0"/>
              <a:t> </a:t>
            </a:r>
            <a:r>
              <a:rPr lang="en-GB" dirty="0" smtClean="0"/>
              <a:t>Convert it to a Prior </a:t>
            </a:r>
            <a:r>
              <a:rPr lang="en-GB" dirty="0"/>
              <a:t>Probability = correlation falling within a 2 tailed confidence interval</a:t>
            </a:r>
          </a:p>
          <a:p>
            <a:pPr>
              <a:buFontTx/>
              <a:buChar char="•"/>
            </a:pPr>
            <a:endParaRPr lang="en-GB" dirty="0"/>
          </a:p>
          <a:p>
            <a:pPr>
              <a:buFontTx/>
              <a:buChar char="•"/>
            </a:pPr>
            <a:r>
              <a:rPr lang="en-GB" dirty="0"/>
              <a:t> Incorporated into </a:t>
            </a:r>
            <a:r>
              <a:rPr lang="en-GB" dirty="0" smtClean="0"/>
              <a:t>scoring metric when learning networks</a:t>
            </a:r>
            <a:endParaRPr lang="en-GB" dirty="0"/>
          </a:p>
        </p:txBody>
      </p:sp>
      <p:sp>
        <p:nvSpPr>
          <p:cNvPr id="5" name="TextBox 5"/>
          <p:cNvSpPr txBox="1">
            <a:spLocks noChangeArrowheads="1"/>
          </p:cNvSpPr>
          <p:nvPr/>
        </p:nvSpPr>
        <p:spPr bwMode="auto">
          <a:xfrm>
            <a:off x="1666852" y="5500702"/>
            <a:ext cx="8001000" cy="1169551"/>
          </a:xfrm>
          <a:prstGeom prst="rect">
            <a:avLst/>
          </a:prstGeom>
          <a:noFill/>
          <a:ln w="9525">
            <a:noFill/>
            <a:miter lim="800000"/>
            <a:headEnd/>
            <a:tailEnd/>
          </a:ln>
        </p:spPr>
        <p:txBody>
          <a:bodyPr>
            <a:spAutoFit/>
          </a:bodyPr>
          <a:lstStyle/>
          <a:p>
            <a:r>
              <a:rPr lang="en-GB" sz="1400" dirty="0" smtClean="0">
                <a:latin typeface="Arial" pitchFamily="34" charset="0"/>
                <a:cs typeface="Arial" pitchFamily="34" charset="0"/>
              </a:rPr>
              <a:t>(2008) </a:t>
            </a:r>
            <a:r>
              <a:rPr lang="en-GB" sz="1400" dirty="0" err="1" smtClean="0">
                <a:latin typeface="Arial" pitchFamily="34" charset="0"/>
                <a:cs typeface="Arial" pitchFamily="34" charset="0"/>
              </a:rPr>
              <a:t>Jelier</a:t>
            </a:r>
            <a:r>
              <a:rPr lang="en-GB" sz="1400" dirty="0" smtClean="0">
                <a:latin typeface="Arial" pitchFamily="34" charset="0"/>
                <a:cs typeface="Arial" pitchFamily="34" charset="0"/>
              </a:rPr>
              <a:t> R, et al. Literature-based concept profiles for gene annotation: The issue of weighting. Int. J. Med. Inform.; 77:354-362.</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(2009) Steele, E., Tucker, A., 't </a:t>
            </a:r>
            <a:r>
              <a:rPr lang="en-GB" sz="1400" dirty="0" err="1" smtClean="0">
                <a:latin typeface="Arial" pitchFamily="34" charset="0"/>
                <a:cs typeface="Arial" pitchFamily="34" charset="0"/>
              </a:rPr>
              <a:t>Hoen</a:t>
            </a:r>
            <a:r>
              <a:rPr lang="en-GB" sz="1400" dirty="0" smtClean="0">
                <a:latin typeface="Arial" pitchFamily="34" charset="0"/>
                <a:cs typeface="Arial" pitchFamily="34" charset="0"/>
              </a:rPr>
              <a:t>, P.A.C. and </a:t>
            </a:r>
            <a:r>
              <a:rPr lang="en-GB" sz="1400" dirty="0" err="1" smtClean="0">
                <a:latin typeface="Arial" pitchFamily="34" charset="0"/>
                <a:cs typeface="Arial" pitchFamily="34" charset="0"/>
              </a:rPr>
              <a:t>Schuemie</a:t>
            </a:r>
            <a:r>
              <a:rPr lang="en-GB" sz="1400" dirty="0" smtClean="0">
                <a:latin typeface="Arial" pitchFamily="34" charset="0"/>
                <a:cs typeface="Arial" pitchFamily="34" charset="0"/>
              </a:rPr>
              <a:t>, M.J., Literature-Based Priors for Gene Regulatory Networks, Bioinformatics 25 (14) : 1768-1774</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09662" y="142852"/>
            <a:ext cx="8369300" cy="1143000"/>
          </a:xfrm>
        </p:spPr>
        <p:txBody>
          <a:bodyPr/>
          <a:lstStyle/>
          <a:p>
            <a:r>
              <a:rPr lang="en-GB" sz="3600" dirty="0" smtClean="0"/>
              <a:t>Experiments</a:t>
            </a:r>
          </a:p>
        </p:txBody>
      </p:sp>
      <p:sp>
        <p:nvSpPr>
          <p:cNvPr id="61444" name="Rectangle 4"/>
          <p:cNvSpPr>
            <a:spLocks noChangeArrowheads="1"/>
          </p:cNvSpPr>
          <p:nvPr/>
        </p:nvSpPr>
        <p:spPr bwMode="auto">
          <a:xfrm>
            <a:off x="1523976" y="1928802"/>
            <a:ext cx="8135937" cy="3046988"/>
          </a:xfrm>
          <a:prstGeom prst="rect">
            <a:avLst/>
          </a:prstGeom>
          <a:noFill/>
          <a:ln w="9525">
            <a:noFill/>
            <a:miter lim="800000"/>
            <a:headEnd/>
            <a:tailEnd/>
          </a:ln>
          <a:effectLst/>
        </p:spPr>
        <p:txBody>
          <a:bodyPr>
            <a:spAutoFit/>
          </a:bodyPr>
          <a:lstStyle/>
          <a:p>
            <a:pPr>
              <a:buFontTx/>
              <a:buChar char="•"/>
            </a:pPr>
            <a:r>
              <a:rPr lang="en-GB" dirty="0" smtClean="0"/>
              <a:t> Learn Bayesian networks from data</a:t>
            </a:r>
          </a:p>
          <a:p>
            <a:r>
              <a:rPr lang="en-GB" dirty="0" smtClean="0"/>
              <a:t> </a:t>
            </a:r>
          </a:p>
          <a:p>
            <a:pPr>
              <a:buFontTx/>
              <a:buChar char="•"/>
            </a:pPr>
            <a:r>
              <a:rPr lang="en-GB" dirty="0" smtClean="0"/>
              <a:t> Given known biological structures, test using ROC analysis:</a:t>
            </a:r>
          </a:p>
          <a:p>
            <a:pPr lvl="1">
              <a:buFontTx/>
              <a:buChar char="•"/>
            </a:pPr>
            <a:r>
              <a:rPr lang="en-GB" dirty="0" smtClean="0"/>
              <a:t> True Positives: links that are correctly id</a:t>
            </a:r>
          </a:p>
          <a:p>
            <a:pPr lvl="1">
              <a:buFontTx/>
              <a:buChar char="•"/>
            </a:pPr>
            <a:r>
              <a:rPr lang="en-GB" dirty="0" smtClean="0"/>
              <a:t> False positives: links that are incorrectly id</a:t>
            </a:r>
          </a:p>
          <a:p>
            <a:pPr lvl="1">
              <a:buFontTx/>
              <a:buChar char="•"/>
            </a:pPr>
            <a:r>
              <a:rPr lang="en-GB" dirty="0" smtClean="0"/>
              <a:t> False Negatives: links that are missed</a:t>
            </a:r>
          </a:p>
          <a:p>
            <a:pPr lvl="1">
              <a:buFontTx/>
              <a:buChar char="•"/>
            </a:pPr>
            <a:r>
              <a:rPr lang="en-GB" dirty="0" smtClean="0"/>
              <a:t> True Negatives: links that are correctly missed</a:t>
            </a:r>
            <a:endParaRPr lang="en-GB"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dirty="0" smtClean="0"/>
              <a:t>Yeast and E-Coli</a:t>
            </a:r>
          </a:p>
        </p:txBody>
      </p:sp>
      <p:sp>
        <p:nvSpPr>
          <p:cNvPr id="59395" name="Rectangle 3"/>
          <p:cNvSpPr>
            <a:spLocks noChangeArrowheads="1"/>
          </p:cNvSpPr>
          <p:nvPr/>
        </p:nvSpPr>
        <p:spPr bwMode="auto">
          <a:xfrm>
            <a:off x="1497013" y="1628775"/>
            <a:ext cx="8135937" cy="822325"/>
          </a:xfrm>
          <a:prstGeom prst="rect">
            <a:avLst/>
          </a:prstGeom>
          <a:noFill/>
          <a:ln w="9525">
            <a:noFill/>
            <a:miter lim="800000"/>
            <a:headEnd/>
            <a:tailEnd/>
          </a:ln>
          <a:effectLst/>
        </p:spPr>
        <p:txBody>
          <a:bodyPr>
            <a:spAutoFit/>
          </a:bodyPr>
          <a:lstStyle/>
          <a:p>
            <a:pPr>
              <a:buFontTx/>
              <a:buChar char="•"/>
            </a:pPr>
            <a:r>
              <a:rPr lang="en-GB"/>
              <a:t> </a:t>
            </a:r>
            <a:endParaRPr lang="en-GB" sz="1800"/>
          </a:p>
          <a:p>
            <a:pPr>
              <a:buFontTx/>
              <a:buChar char="•"/>
            </a:pPr>
            <a:endParaRPr lang="en-GB"/>
          </a:p>
        </p:txBody>
      </p:sp>
      <p:pic>
        <p:nvPicPr>
          <p:cNvPr id="59396" name="Picture 4"/>
          <p:cNvPicPr>
            <a:picLocks noChangeAspect="1" noChangeArrowheads="1"/>
          </p:cNvPicPr>
          <p:nvPr/>
        </p:nvPicPr>
        <p:blipFill>
          <a:blip r:embed="rId2"/>
          <a:srcRect/>
          <a:stretch>
            <a:fillRect/>
          </a:stretch>
        </p:blipFill>
        <p:spPr bwMode="auto">
          <a:xfrm>
            <a:off x="1595414" y="1700214"/>
            <a:ext cx="3214710" cy="2303502"/>
          </a:xfrm>
          <a:prstGeom prst="rect">
            <a:avLst/>
          </a:prstGeom>
          <a:noFill/>
          <a:ln w="9525">
            <a:noFill/>
            <a:miter lim="800000"/>
            <a:headEnd/>
            <a:tailEnd/>
          </a:ln>
          <a:effectLst/>
        </p:spPr>
      </p:pic>
      <p:pic>
        <p:nvPicPr>
          <p:cNvPr id="59397" name="Picture 5"/>
          <p:cNvPicPr>
            <a:picLocks noChangeAspect="1" noChangeArrowheads="1"/>
          </p:cNvPicPr>
          <p:nvPr/>
        </p:nvPicPr>
        <p:blipFill>
          <a:blip r:embed="rId3"/>
          <a:srcRect/>
          <a:stretch>
            <a:fillRect/>
          </a:stretch>
        </p:blipFill>
        <p:spPr bwMode="auto">
          <a:xfrm>
            <a:off x="5457826" y="1730376"/>
            <a:ext cx="3290452" cy="2341566"/>
          </a:xfrm>
          <a:prstGeom prst="rect">
            <a:avLst/>
          </a:prstGeom>
          <a:noFill/>
          <a:ln w="9525">
            <a:noFill/>
            <a:miter lim="800000"/>
            <a:headEnd/>
            <a:tailEnd/>
          </a:ln>
          <a:effectLst/>
        </p:spPr>
      </p:pic>
      <p:pic>
        <p:nvPicPr>
          <p:cNvPr id="59398" name="Picture 6"/>
          <p:cNvPicPr>
            <a:picLocks noChangeAspect="1" noChangeArrowheads="1"/>
          </p:cNvPicPr>
          <p:nvPr/>
        </p:nvPicPr>
        <p:blipFill>
          <a:blip r:embed="rId4"/>
          <a:srcRect/>
          <a:stretch>
            <a:fillRect/>
          </a:stretch>
        </p:blipFill>
        <p:spPr bwMode="auto">
          <a:xfrm>
            <a:off x="1523976" y="4071942"/>
            <a:ext cx="7632700" cy="1924050"/>
          </a:xfrm>
          <a:prstGeom prst="rect">
            <a:avLst/>
          </a:prstGeom>
          <a:noFill/>
          <a:ln w="9525">
            <a:noFill/>
            <a:miter lim="800000"/>
            <a:headEnd/>
            <a:tailEnd/>
          </a:ln>
          <a:effectLst/>
        </p:spPr>
      </p:pic>
      <p:sp>
        <p:nvSpPr>
          <p:cNvPr id="7" name="Rectangle 4"/>
          <p:cNvSpPr>
            <a:spLocks noChangeArrowheads="1"/>
          </p:cNvSpPr>
          <p:nvPr/>
        </p:nvSpPr>
        <p:spPr bwMode="auto">
          <a:xfrm>
            <a:off x="1497013" y="1628775"/>
            <a:ext cx="8135937" cy="4893647"/>
          </a:xfrm>
          <a:prstGeom prst="rect">
            <a:avLst/>
          </a:prstGeom>
          <a:noFill/>
          <a:ln w="9525">
            <a:noFill/>
            <a:miter lim="800000"/>
            <a:headEnd/>
            <a:tailEnd/>
          </a:ln>
          <a:effectLst/>
        </p:spPr>
        <p:txBody>
          <a:bodyPr>
            <a:spAutoFit/>
          </a:bodyPr>
          <a:lstStyle/>
          <a:p>
            <a:pPr>
              <a:buFontTx/>
              <a:buChar char="•"/>
            </a:pPr>
            <a:endParaRPr lang="en-GB" dirty="0" smtClean="0"/>
          </a:p>
          <a:p>
            <a:pPr>
              <a:buFontTx/>
              <a:buChar char="•"/>
            </a:pPr>
            <a:endParaRPr lang="en-GB" dirty="0" smtClean="0"/>
          </a:p>
          <a:p>
            <a:pPr>
              <a:buFontTx/>
              <a:buChar char="•"/>
            </a:pPr>
            <a:endParaRPr lang="en-GB" dirty="0" smtClean="0"/>
          </a:p>
          <a:p>
            <a:pPr>
              <a:buFontTx/>
              <a:buChar char="•"/>
            </a:pPr>
            <a:endParaRPr lang="en-GB" dirty="0" smtClean="0"/>
          </a:p>
          <a:p>
            <a:pPr>
              <a:buFontTx/>
              <a:buChar char="•"/>
            </a:pPr>
            <a:endParaRPr lang="en-GB" dirty="0" smtClean="0"/>
          </a:p>
          <a:p>
            <a:pPr>
              <a:buFontTx/>
              <a:buChar char="•"/>
            </a:pPr>
            <a:endParaRPr lang="en-GB" dirty="0" smtClean="0"/>
          </a:p>
          <a:p>
            <a:pPr>
              <a:buFontTx/>
              <a:buChar char="•"/>
            </a:pPr>
            <a:endParaRPr lang="en-GB" dirty="0" smtClean="0"/>
          </a:p>
          <a:p>
            <a:pPr>
              <a:buFontTx/>
              <a:buChar char="•"/>
            </a:pPr>
            <a:endParaRPr lang="en-GB" dirty="0" smtClean="0"/>
          </a:p>
          <a:p>
            <a:pPr>
              <a:buFontTx/>
              <a:buChar char="•"/>
            </a:pPr>
            <a:endParaRPr lang="en-GB" dirty="0" smtClean="0"/>
          </a:p>
          <a:p>
            <a:pPr>
              <a:buFontTx/>
              <a:buChar char="•"/>
            </a:pPr>
            <a:endParaRPr lang="en-GB" dirty="0" smtClean="0"/>
          </a:p>
          <a:p>
            <a:pPr>
              <a:buFontTx/>
              <a:buChar char="•"/>
            </a:pPr>
            <a:endParaRPr lang="en-GB" dirty="0" smtClean="0"/>
          </a:p>
          <a:p>
            <a:pPr>
              <a:buFontTx/>
              <a:buChar char="•"/>
            </a:pPr>
            <a:endParaRPr lang="en-GB" dirty="0" smtClean="0"/>
          </a:p>
          <a:p>
            <a:pPr>
              <a:buFontTx/>
              <a:buChar char="•"/>
            </a:pPr>
            <a:r>
              <a:rPr lang="en-GB" dirty="0" smtClean="0"/>
              <a:t> Issues with circularity when validating</a:t>
            </a:r>
            <a:endParaRPr lang="en-GB"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sz="3600" dirty="0" smtClean="0"/>
              <a:t>b) Consensus Bayesian Networks</a:t>
            </a:r>
          </a:p>
        </p:txBody>
      </p:sp>
      <p:sp>
        <p:nvSpPr>
          <p:cNvPr id="61444" name="Rectangle 4"/>
          <p:cNvSpPr>
            <a:spLocks noChangeArrowheads="1"/>
          </p:cNvSpPr>
          <p:nvPr/>
        </p:nvSpPr>
        <p:spPr bwMode="auto">
          <a:xfrm>
            <a:off x="1523976" y="1571612"/>
            <a:ext cx="8135937" cy="5016758"/>
          </a:xfrm>
          <a:prstGeom prst="rect">
            <a:avLst/>
          </a:prstGeom>
          <a:noFill/>
          <a:ln w="9525">
            <a:noFill/>
            <a:miter lim="800000"/>
            <a:headEnd/>
            <a:tailEnd/>
          </a:ln>
          <a:effectLst/>
        </p:spPr>
        <p:txBody>
          <a:bodyPr>
            <a:spAutoFit/>
          </a:bodyPr>
          <a:lstStyle/>
          <a:p>
            <a:pPr>
              <a:buFont typeface="Arial" pitchFamily="34" charset="0"/>
              <a:buChar char="•"/>
            </a:pPr>
            <a:r>
              <a:rPr lang="en-GB" dirty="0" smtClean="0"/>
              <a:t> </a:t>
            </a:r>
            <a:r>
              <a:rPr lang="en-GB" sz="2800" dirty="0" smtClean="0"/>
              <a:t>Different platforms involve different biases:</a:t>
            </a:r>
          </a:p>
          <a:p>
            <a:r>
              <a:rPr lang="en-GB" sz="2800" dirty="0" smtClean="0"/>
              <a:t>	</a:t>
            </a:r>
            <a:r>
              <a:rPr lang="en-GB" sz="2000" dirty="0" smtClean="0"/>
              <a:t>e.g. </a:t>
            </a:r>
            <a:r>
              <a:rPr lang="en-GB" sz="2000" dirty="0" err="1" smtClean="0"/>
              <a:t>Oligonucleotide</a:t>
            </a:r>
            <a:r>
              <a:rPr lang="en-GB" sz="2000" dirty="0" smtClean="0"/>
              <a:t> estimates of absolute value of expression whereas </a:t>
            </a:r>
            <a:r>
              <a:rPr lang="en-GB" sz="2000" dirty="0" err="1" smtClean="0"/>
              <a:t>cDNA</a:t>
            </a:r>
            <a:r>
              <a:rPr lang="en-GB" sz="2000" dirty="0" smtClean="0"/>
              <a:t> measures relative differences between genes. </a:t>
            </a:r>
          </a:p>
          <a:p>
            <a:pPr>
              <a:buFont typeface="Arial" pitchFamily="34" charset="0"/>
              <a:buChar char="•"/>
            </a:pPr>
            <a:endParaRPr lang="en-GB" sz="2800" dirty="0" smtClean="0"/>
          </a:p>
          <a:p>
            <a:pPr>
              <a:buFont typeface="Arial" pitchFamily="34" charset="0"/>
              <a:buChar char="•"/>
            </a:pPr>
            <a:r>
              <a:rPr lang="en-GB" sz="2800" dirty="0" smtClean="0"/>
              <a:t> Previous research established comparing datasets using standard normalisation is difficult and not straightforward</a:t>
            </a:r>
          </a:p>
          <a:p>
            <a:pPr>
              <a:buFont typeface="Arial" pitchFamily="34" charset="0"/>
              <a:buChar char="•"/>
            </a:pPr>
            <a:endParaRPr lang="en-GB" sz="2800" dirty="0" smtClean="0"/>
          </a:p>
          <a:p>
            <a:pPr>
              <a:buFont typeface="Arial" pitchFamily="34" charset="0"/>
              <a:buChar char="•"/>
            </a:pPr>
            <a:r>
              <a:rPr lang="en-GB" sz="2800" dirty="0" smtClean="0"/>
              <a:t> An </a:t>
            </a:r>
            <a:r>
              <a:rPr lang="en-GB" sz="2800" dirty="0"/>
              <a:t>attempt to combine multiple microarray data sources through post-learning aggregation</a:t>
            </a:r>
          </a:p>
          <a:p>
            <a:pPr>
              <a:buFont typeface="Arial" pitchFamily="34" charset="0"/>
              <a:buChar char="•"/>
            </a:pPr>
            <a:endParaRPr lang="en-GB" dirty="0"/>
          </a:p>
          <a:p>
            <a:endParaRPr lang="en-GB" dirty="0"/>
          </a:p>
        </p:txBody>
      </p:sp>
      <p:sp>
        <p:nvSpPr>
          <p:cNvPr id="4" name="TextBox 5"/>
          <p:cNvSpPr txBox="1">
            <a:spLocks noChangeArrowheads="1"/>
          </p:cNvSpPr>
          <p:nvPr/>
        </p:nvSpPr>
        <p:spPr bwMode="auto">
          <a:xfrm>
            <a:off x="1666875" y="6143625"/>
            <a:ext cx="8001000" cy="523875"/>
          </a:xfrm>
          <a:prstGeom prst="rect">
            <a:avLst/>
          </a:prstGeom>
          <a:noFill/>
          <a:ln w="9525">
            <a:noFill/>
            <a:miter lim="800000"/>
            <a:headEnd/>
            <a:tailEnd/>
          </a:ln>
        </p:spPr>
        <p:txBody>
          <a:bodyPr>
            <a:spAutoFit/>
          </a:bodyPr>
          <a:lstStyle/>
          <a:p>
            <a:r>
              <a:rPr lang="en-GB" sz="1400" dirty="0">
                <a:latin typeface="Arial" pitchFamily="34" charset="0"/>
                <a:cs typeface="Arial" pitchFamily="34" charset="0"/>
              </a:rPr>
              <a:t>Steele, E. Tucker A. “Consensus and Meta-analysis regulatory networks for combining multiple microarray gene expression datasets”, Journal of Biomedical Informatics 41(6), pp 914-926 , 2008</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smtClean="0"/>
              <a:t>Consensus Bayes Networks</a:t>
            </a:r>
          </a:p>
        </p:txBody>
      </p:sp>
      <p:pic>
        <p:nvPicPr>
          <p:cNvPr id="6148" name="Picture 2" descr="I:\Allan\PhDs\Emma\IDA09\consensusmethod.png"/>
          <p:cNvPicPr>
            <a:picLocks noChangeAspect="1" noChangeArrowheads="1"/>
          </p:cNvPicPr>
          <p:nvPr/>
        </p:nvPicPr>
        <p:blipFill>
          <a:blip r:embed="rId3"/>
          <a:srcRect/>
          <a:stretch>
            <a:fillRect/>
          </a:stretch>
        </p:blipFill>
        <p:spPr bwMode="auto">
          <a:xfrm>
            <a:off x="1738313" y="1500188"/>
            <a:ext cx="7643812" cy="449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dirty="0" smtClean="0"/>
              <a:t>E Coli</a:t>
            </a:r>
          </a:p>
        </p:txBody>
      </p:sp>
      <p:sp>
        <p:nvSpPr>
          <p:cNvPr id="62467" name="Rectangle 3"/>
          <p:cNvSpPr>
            <a:spLocks noChangeArrowheads="1"/>
          </p:cNvSpPr>
          <p:nvPr/>
        </p:nvSpPr>
        <p:spPr bwMode="auto">
          <a:xfrm>
            <a:off x="1497013" y="1628775"/>
            <a:ext cx="8135937" cy="457200"/>
          </a:xfrm>
          <a:prstGeom prst="rect">
            <a:avLst/>
          </a:prstGeom>
          <a:noFill/>
          <a:ln w="9525">
            <a:noFill/>
            <a:miter lim="800000"/>
            <a:headEnd/>
            <a:tailEnd/>
          </a:ln>
          <a:effectLst/>
        </p:spPr>
        <p:txBody>
          <a:bodyPr>
            <a:spAutoFit/>
          </a:bodyPr>
          <a:lstStyle/>
          <a:p>
            <a:pPr>
              <a:buFontTx/>
              <a:buChar char="•"/>
            </a:pPr>
            <a:r>
              <a:rPr lang="en-GB"/>
              <a:t> </a:t>
            </a:r>
          </a:p>
        </p:txBody>
      </p:sp>
      <p:pic>
        <p:nvPicPr>
          <p:cNvPr id="62470" name="Picture 6"/>
          <p:cNvPicPr>
            <a:picLocks noChangeAspect="1" noChangeArrowheads="1"/>
          </p:cNvPicPr>
          <p:nvPr/>
        </p:nvPicPr>
        <p:blipFill>
          <a:blip r:embed="rId2"/>
          <a:srcRect/>
          <a:stretch>
            <a:fillRect/>
          </a:stretch>
        </p:blipFill>
        <p:spPr bwMode="auto">
          <a:xfrm>
            <a:off x="1497013" y="1484313"/>
            <a:ext cx="8105775" cy="2112962"/>
          </a:xfrm>
          <a:prstGeom prst="rect">
            <a:avLst/>
          </a:prstGeom>
          <a:noFill/>
          <a:ln w="9525">
            <a:noFill/>
            <a:miter lim="800000"/>
            <a:headEnd/>
            <a:tailEnd/>
          </a:ln>
          <a:effectLst/>
        </p:spPr>
      </p:pic>
      <p:pic>
        <p:nvPicPr>
          <p:cNvPr id="62471" name="Picture 7"/>
          <p:cNvPicPr>
            <a:picLocks noChangeAspect="1" noChangeArrowheads="1"/>
          </p:cNvPicPr>
          <p:nvPr/>
        </p:nvPicPr>
        <p:blipFill>
          <a:blip r:embed="rId3"/>
          <a:srcRect/>
          <a:stretch>
            <a:fillRect/>
          </a:stretch>
        </p:blipFill>
        <p:spPr bwMode="auto">
          <a:xfrm>
            <a:off x="3079750" y="3692525"/>
            <a:ext cx="4752975" cy="31654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dirty="0" smtClean="0"/>
              <a:t>Yeast</a:t>
            </a:r>
          </a:p>
        </p:txBody>
      </p:sp>
      <p:sp>
        <p:nvSpPr>
          <p:cNvPr id="77827" name="Rectangle 3"/>
          <p:cNvSpPr>
            <a:spLocks noChangeArrowheads="1"/>
          </p:cNvSpPr>
          <p:nvPr/>
        </p:nvSpPr>
        <p:spPr bwMode="auto">
          <a:xfrm>
            <a:off x="1497013" y="1628775"/>
            <a:ext cx="8135937" cy="457200"/>
          </a:xfrm>
          <a:prstGeom prst="rect">
            <a:avLst/>
          </a:prstGeom>
          <a:noFill/>
          <a:ln w="9525">
            <a:noFill/>
            <a:miter lim="800000"/>
            <a:headEnd/>
            <a:tailEnd/>
          </a:ln>
          <a:effectLst/>
        </p:spPr>
        <p:txBody>
          <a:bodyPr>
            <a:spAutoFit/>
          </a:bodyPr>
          <a:lstStyle/>
          <a:p>
            <a:r>
              <a:rPr lang="en-GB"/>
              <a:t> </a:t>
            </a:r>
          </a:p>
        </p:txBody>
      </p:sp>
      <p:pic>
        <p:nvPicPr>
          <p:cNvPr id="77830" name="Picture 6"/>
          <p:cNvPicPr>
            <a:picLocks noChangeAspect="1" noChangeArrowheads="1"/>
          </p:cNvPicPr>
          <p:nvPr/>
        </p:nvPicPr>
        <p:blipFill>
          <a:blip r:embed="rId2"/>
          <a:srcRect/>
          <a:stretch>
            <a:fillRect/>
          </a:stretch>
        </p:blipFill>
        <p:spPr bwMode="auto">
          <a:xfrm>
            <a:off x="3081338" y="1557338"/>
            <a:ext cx="4240212" cy="1298575"/>
          </a:xfrm>
          <a:prstGeom prst="rect">
            <a:avLst/>
          </a:prstGeom>
          <a:noFill/>
          <a:ln w="9525">
            <a:noFill/>
            <a:miter lim="800000"/>
            <a:headEnd/>
            <a:tailEnd/>
          </a:ln>
          <a:effectLst/>
        </p:spPr>
      </p:pic>
      <p:pic>
        <p:nvPicPr>
          <p:cNvPr id="77831" name="Picture 7"/>
          <p:cNvPicPr>
            <a:picLocks noChangeAspect="1" noChangeArrowheads="1"/>
          </p:cNvPicPr>
          <p:nvPr/>
        </p:nvPicPr>
        <p:blipFill>
          <a:blip r:embed="rId3"/>
          <a:srcRect/>
          <a:stretch>
            <a:fillRect/>
          </a:stretch>
        </p:blipFill>
        <p:spPr bwMode="auto">
          <a:xfrm>
            <a:off x="1352550" y="2997200"/>
            <a:ext cx="3581400" cy="3686175"/>
          </a:xfrm>
          <a:prstGeom prst="rect">
            <a:avLst/>
          </a:prstGeom>
          <a:noFill/>
          <a:ln w="9525">
            <a:noFill/>
            <a:miter lim="800000"/>
            <a:headEnd/>
            <a:tailEnd/>
          </a:ln>
          <a:effectLst/>
        </p:spPr>
      </p:pic>
      <p:pic>
        <p:nvPicPr>
          <p:cNvPr id="77832" name="Picture 8"/>
          <p:cNvPicPr>
            <a:picLocks noChangeAspect="1" noChangeArrowheads="1"/>
          </p:cNvPicPr>
          <p:nvPr/>
        </p:nvPicPr>
        <p:blipFill>
          <a:blip r:embed="rId4"/>
          <a:srcRect/>
          <a:stretch>
            <a:fillRect/>
          </a:stretch>
        </p:blipFill>
        <p:spPr bwMode="auto">
          <a:xfrm>
            <a:off x="5240338" y="3381375"/>
            <a:ext cx="4383087" cy="30003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dirty="0" smtClean="0"/>
              <a:t>How to select best input networks?</a:t>
            </a:r>
          </a:p>
        </p:txBody>
      </p:sp>
      <p:sp>
        <p:nvSpPr>
          <p:cNvPr id="77827" name="Rectangle 3"/>
          <p:cNvSpPr>
            <a:spLocks noChangeArrowheads="1"/>
          </p:cNvSpPr>
          <p:nvPr/>
        </p:nvSpPr>
        <p:spPr bwMode="auto">
          <a:xfrm>
            <a:off x="1497013" y="1628775"/>
            <a:ext cx="8135937" cy="457200"/>
          </a:xfrm>
          <a:prstGeom prst="rect">
            <a:avLst/>
          </a:prstGeom>
          <a:noFill/>
          <a:ln w="9525">
            <a:noFill/>
            <a:miter lim="800000"/>
            <a:headEnd/>
            <a:tailEnd/>
          </a:ln>
          <a:effectLst/>
        </p:spPr>
        <p:txBody>
          <a:bodyPr>
            <a:spAutoFit/>
          </a:bodyPr>
          <a:lstStyle/>
          <a:p>
            <a:r>
              <a:rPr lang="en-GB"/>
              <a:t> </a:t>
            </a:r>
          </a:p>
        </p:txBody>
      </p:sp>
      <p:pic>
        <p:nvPicPr>
          <p:cNvPr id="77830" name="Picture 6"/>
          <p:cNvPicPr>
            <a:picLocks noChangeAspect="1" noChangeArrowheads="1"/>
          </p:cNvPicPr>
          <p:nvPr/>
        </p:nvPicPr>
        <p:blipFill>
          <a:blip r:embed="rId2"/>
          <a:srcRect/>
          <a:stretch>
            <a:fillRect/>
          </a:stretch>
        </p:blipFill>
        <p:spPr bwMode="auto">
          <a:xfrm>
            <a:off x="3095612" y="1857364"/>
            <a:ext cx="4240212" cy="1298575"/>
          </a:xfrm>
          <a:prstGeom prst="rect">
            <a:avLst/>
          </a:prstGeom>
          <a:noFill/>
          <a:ln w="9525">
            <a:noFill/>
            <a:miter lim="800000"/>
            <a:headEnd/>
            <a:tailEnd/>
          </a:ln>
          <a:effectLst/>
        </p:spPr>
      </p:pic>
      <p:sp>
        <p:nvSpPr>
          <p:cNvPr id="7" name="Rectangle 4"/>
          <p:cNvSpPr>
            <a:spLocks noChangeArrowheads="1"/>
          </p:cNvSpPr>
          <p:nvPr/>
        </p:nvSpPr>
        <p:spPr bwMode="auto">
          <a:xfrm>
            <a:off x="1523976" y="1571612"/>
            <a:ext cx="8135937" cy="4216539"/>
          </a:xfrm>
          <a:prstGeom prst="rect">
            <a:avLst/>
          </a:prstGeom>
          <a:noFill/>
          <a:ln w="9525">
            <a:noFill/>
            <a:miter lim="800000"/>
            <a:headEnd/>
            <a:tailEnd/>
          </a:ln>
          <a:effectLst/>
        </p:spPr>
        <p:txBody>
          <a:bodyPr>
            <a:spAutoFit/>
          </a:bodyPr>
          <a:lstStyle/>
          <a:p>
            <a:r>
              <a:rPr lang="en-GB" dirty="0" smtClean="0"/>
              <a:t> </a:t>
            </a:r>
            <a:endParaRPr lang="en-GB" sz="2800" dirty="0" smtClean="0"/>
          </a:p>
          <a:p>
            <a:pPr>
              <a:buFont typeface="Arial" pitchFamily="34" charset="0"/>
              <a:buChar char="•"/>
            </a:pPr>
            <a:endParaRPr lang="en-GB" sz="2800" dirty="0" smtClean="0"/>
          </a:p>
          <a:p>
            <a:pPr>
              <a:buFont typeface="Arial" pitchFamily="34" charset="0"/>
              <a:buChar char="•"/>
            </a:pPr>
            <a:endParaRPr lang="en-GB" sz="2800" dirty="0" smtClean="0"/>
          </a:p>
          <a:p>
            <a:pPr>
              <a:buFont typeface="Arial" pitchFamily="34" charset="0"/>
              <a:buChar char="•"/>
            </a:pPr>
            <a:endParaRPr lang="en-GB" sz="2800" dirty="0" smtClean="0"/>
          </a:p>
          <a:p>
            <a:pPr>
              <a:buFont typeface="Arial" pitchFamily="34" charset="0"/>
              <a:buChar char="•"/>
            </a:pPr>
            <a:r>
              <a:rPr lang="en-GB" sz="2800" dirty="0" smtClean="0"/>
              <a:t> Prediction – Train a network on one dataset</a:t>
            </a:r>
          </a:p>
          <a:p>
            <a:pPr lvl="1">
              <a:buFont typeface="Arial" pitchFamily="34" charset="0"/>
              <a:buChar char="•"/>
            </a:pPr>
            <a:r>
              <a:rPr lang="en-GB" sz="2800" dirty="0" smtClean="0"/>
              <a:t> Test it on the others sets (Independent Data)</a:t>
            </a:r>
            <a:endParaRPr lang="en-GB" sz="2800" dirty="0"/>
          </a:p>
          <a:p>
            <a:pPr lvl="1">
              <a:buFont typeface="Arial" pitchFamily="34" charset="0"/>
              <a:buChar char="•"/>
            </a:pPr>
            <a:r>
              <a:rPr lang="en-GB" sz="2800" dirty="0" smtClean="0"/>
              <a:t> As opposed to Cross Validation (testing on the same dataset)</a:t>
            </a:r>
          </a:p>
          <a:p>
            <a:pPr>
              <a:buFont typeface="Arial" pitchFamily="34" charset="0"/>
              <a:buChar char="•"/>
            </a:pPr>
            <a:endParaRPr lang="en-GB" dirty="0"/>
          </a:p>
          <a:p>
            <a:endParaRPr lang="en-GB"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c) Models of Increasing Complexity</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0" name="Content Placeholder 2"/>
          <p:cNvSpPr txBox="1">
            <a:spLocks/>
          </p:cNvSpPr>
          <p:nvPr/>
        </p:nvSpPr>
        <p:spPr bwMode="auto">
          <a:xfrm>
            <a:off x="1452538" y="1676400"/>
            <a:ext cx="8347075"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folHlink"/>
              </a:buClr>
              <a:buSzPct val="60000"/>
              <a:buFont typeface="Wingdings" pitchFamily="2" charset="2"/>
              <a:buChar cha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9393" name="Picture 1" descr="I:\Allan\Papers-Proposals\Proposals\BBSRC\BBSRC-NewInvest\Proposed Research\IncBNFig.png"/>
          <p:cNvPicPr>
            <a:picLocks noChangeAspect="1" noChangeArrowheads="1"/>
          </p:cNvPicPr>
          <p:nvPr/>
        </p:nvPicPr>
        <p:blipFill>
          <a:blip r:embed="rId2"/>
          <a:srcRect/>
          <a:stretch>
            <a:fillRect/>
          </a:stretch>
        </p:blipFill>
        <p:spPr bwMode="auto">
          <a:xfrm>
            <a:off x="1881166" y="1500174"/>
            <a:ext cx="7072362" cy="3142887"/>
          </a:xfrm>
          <a:prstGeom prst="rect">
            <a:avLst/>
          </a:prstGeom>
          <a:noFill/>
        </p:spPr>
      </p:pic>
      <p:sp>
        <p:nvSpPr>
          <p:cNvPr id="7" name="Rectangle 6"/>
          <p:cNvSpPr/>
          <p:nvPr/>
        </p:nvSpPr>
        <p:spPr>
          <a:xfrm>
            <a:off x="2452670" y="4786322"/>
            <a:ext cx="6286544" cy="1077218"/>
          </a:xfrm>
          <a:prstGeom prst="rect">
            <a:avLst/>
          </a:prstGeom>
        </p:spPr>
        <p:txBody>
          <a:bodyPr wrap="square">
            <a:spAutoFit/>
          </a:bodyPr>
          <a:lstStyle/>
          <a:p>
            <a:r>
              <a:rPr lang="en-GB" sz="1600" dirty="0" smtClean="0"/>
              <a:t>Specification of three muscle differentiation datasets</a:t>
            </a:r>
          </a:p>
          <a:p>
            <a:endParaRPr lang="en-GB" sz="1600" dirty="0" smtClean="0"/>
          </a:p>
          <a:p>
            <a:r>
              <a:rPr lang="en-GB" sz="1600" dirty="0" smtClean="0"/>
              <a:t>	 					</a:t>
            </a:r>
          </a:p>
          <a:p>
            <a:r>
              <a:rPr lang="en-GB" sz="1600" dirty="0" smtClean="0"/>
              <a:t>				</a:t>
            </a:r>
          </a:p>
        </p:txBody>
      </p:sp>
      <p:sp>
        <p:nvSpPr>
          <p:cNvPr id="8" name="Rectangle 7"/>
          <p:cNvSpPr/>
          <p:nvPr/>
        </p:nvSpPr>
        <p:spPr>
          <a:xfrm>
            <a:off x="1452538" y="5857892"/>
            <a:ext cx="8072494" cy="830997"/>
          </a:xfrm>
          <a:prstGeom prst="rect">
            <a:avLst/>
          </a:prstGeom>
        </p:spPr>
        <p:txBody>
          <a:bodyPr wrap="square">
            <a:spAutoFit/>
          </a:bodyPr>
          <a:lstStyle/>
          <a:p>
            <a:pPr>
              <a:buFont typeface="Wingdings" pitchFamily="2" charset="2"/>
              <a:buNone/>
            </a:pPr>
            <a:r>
              <a:rPr lang="en-GB" sz="1600" dirty="0" smtClean="0">
                <a:latin typeface="Arial" pitchFamily="34" charset="0"/>
                <a:cs typeface="Arial" pitchFamily="34" charset="0"/>
              </a:rPr>
              <a:t>(2010) </a:t>
            </a:r>
            <a:r>
              <a:rPr lang="en-GB" sz="1600" dirty="0" err="1" smtClean="0">
                <a:latin typeface="Arial" pitchFamily="34" charset="0"/>
                <a:cs typeface="Arial" pitchFamily="34" charset="0"/>
              </a:rPr>
              <a:t>Anvar</a:t>
            </a:r>
            <a:r>
              <a:rPr lang="en-GB" sz="1600" dirty="0" smtClean="0">
                <a:latin typeface="Arial" pitchFamily="34" charset="0"/>
                <a:cs typeface="Arial" pitchFamily="34" charset="0"/>
              </a:rPr>
              <a:t>, S.Y., t' </a:t>
            </a:r>
            <a:r>
              <a:rPr lang="en-GB" sz="1600" dirty="0" err="1" smtClean="0">
                <a:latin typeface="Arial" pitchFamily="34" charset="0"/>
                <a:cs typeface="Arial" pitchFamily="34" charset="0"/>
              </a:rPr>
              <a:t>Hoen</a:t>
            </a:r>
            <a:r>
              <a:rPr lang="en-GB" sz="1600" dirty="0" smtClean="0">
                <a:latin typeface="Arial" pitchFamily="34" charset="0"/>
                <a:cs typeface="Arial" pitchFamily="34" charset="0"/>
              </a:rPr>
              <a:t>, P.A.C. and Tucker, A., The Identification of Informative Genes from Multiple Datasets with Increasing Complexity, BMC Bioinformatics 11 : 32</a:t>
            </a:r>
          </a:p>
          <a:p>
            <a:pPr>
              <a:buFont typeface="Wingdings" pitchFamily="2" charset="2"/>
              <a:buNone/>
            </a:pPr>
            <a:endParaRPr lang="en-GB" sz="1600"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MIC </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7" name="Content Placeholder 2"/>
          <p:cNvSpPr txBox="1">
            <a:spLocks/>
          </p:cNvSpPr>
          <p:nvPr/>
        </p:nvSpPr>
        <p:spPr bwMode="auto">
          <a:xfrm>
            <a:off x="1023910" y="1428736"/>
            <a:ext cx="8786874" cy="2333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eaLnBrk="0" hangingPunct="0">
              <a:spcBef>
                <a:spcPct val="20000"/>
              </a:spcBef>
              <a:buClr>
                <a:schemeClr val="folHlink"/>
              </a:buClr>
              <a:buSzPct val="60000"/>
            </a:pPr>
            <a:endParaRPr kumimoji="0" lang="en-GB" sz="2800" b="0" i="1" u="none" strike="noStrike" kern="0" cap="none" spc="0" normalizeH="0" baseline="0" noProof="0" dirty="0" smtClean="0">
              <a:ln>
                <a:noFill/>
              </a:ln>
              <a:solidFill>
                <a:schemeClr val="tx1"/>
              </a:solidFill>
              <a:effectLst/>
              <a:uLnTx/>
              <a:uFillTx/>
              <a:latin typeface="+mn-lt"/>
              <a:ea typeface="+mn-ea"/>
              <a:cs typeface="+mn-cs"/>
            </a:endParaRPr>
          </a:p>
          <a:p>
            <a:pPr marL="342900" lvl="0" eaLnBrk="0" hangingPunct="0">
              <a:spcBef>
                <a:spcPct val="20000"/>
              </a:spcBef>
              <a:buClr>
                <a:schemeClr val="folHlink"/>
              </a:buClr>
              <a:buSzPct val="60000"/>
            </a:pPr>
            <a:endParaRPr lang="en-GB" sz="2800" i="1" kern="0" dirty="0" smtClean="0">
              <a:latin typeface="+mn-lt"/>
            </a:endParaRPr>
          </a:p>
        </p:txBody>
      </p:sp>
      <p:pic>
        <p:nvPicPr>
          <p:cNvPr id="43009" name="Picture 1"/>
          <p:cNvPicPr>
            <a:picLocks noChangeAspect="1" noChangeArrowheads="1"/>
          </p:cNvPicPr>
          <p:nvPr/>
        </p:nvPicPr>
        <p:blipFill>
          <a:blip r:embed="rId2"/>
          <a:srcRect b="9650"/>
          <a:stretch>
            <a:fillRect/>
          </a:stretch>
        </p:blipFill>
        <p:spPr bwMode="auto">
          <a:xfrm>
            <a:off x="4716179" y="1500174"/>
            <a:ext cx="5023167" cy="5143536"/>
          </a:xfrm>
          <a:prstGeom prst="rect">
            <a:avLst/>
          </a:prstGeom>
          <a:noFill/>
          <a:ln w="9525">
            <a:noFill/>
            <a:miter lim="800000"/>
            <a:headEnd/>
            <a:tailEnd/>
          </a:ln>
          <a:effectLst/>
        </p:spPr>
      </p:pic>
      <p:sp>
        <p:nvSpPr>
          <p:cNvPr id="6" name="Content Placeholder 2"/>
          <p:cNvSpPr txBox="1">
            <a:spLocks/>
          </p:cNvSpPr>
          <p:nvPr/>
        </p:nvSpPr>
        <p:spPr bwMode="auto">
          <a:xfrm>
            <a:off x="952472" y="1581136"/>
            <a:ext cx="3571900" cy="4991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eaLnBrk="0" hangingPunct="0">
              <a:spcBef>
                <a:spcPct val="20000"/>
              </a:spcBef>
              <a:buSzPct val="90000"/>
              <a:buFont typeface="Arial" pitchFamily="34" charset="0"/>
              <a:buChar char="•"/>
            </a:pPr>
            <a:r>
              <a:rPr lang="en-GB" sz="2800" kern="0" dirty="0" smtClean="0">
                <a:latin typeface="+mn-lt"/>
              </a:rPr>
              <a:t> Select one dataset for training</a:t>
            </a:r>
          </a:p>
          <a:p>
            <a:pPr marL="342900" lvl="0" eaLnBrk="0" hangingPunct="0">
              <a:spcBef>
                <a:spcPct val="20000"/>
              </a:spcBef>
              <a:buSzPct val="90000"/>
              <a:buFont typeface="Arial" pitchFamily="34" charset="0"/>
              <a:buChar char="•"/>
            </a:pPr>
            <a:r>
              <a:rPr lang="en-GB" sz="2800" kern="0" dirty="0" smtClean="0">
                <a:latin typeface="+mn-lt"/>
              </a:rPr>
              <a:t> Others become test sets</a:t>
            </a:r>
          </a:p>
          <a:p>
            <a:pPr marL="342900" lvl="0" eaLnBrk="0" hangingPunct="0">
              <a:spcBef>
                <a:spcPct val="20000"/>
              </a:spcBef>
              <a:buSzPct val="90000"/>
              <a:buFont typeface="Arial" pitchFamily="34" charset="0"/>
              <a:buChar char="•"/>
            </a:pPr>
            <a:r>
              <a:rPr lang="en-GB" sz="2800" kern="0" dirty="0" smtClean="0">
                <a:latin typeface="+mn-lt"/>
              </a:rPr>
              <a:t> Score mean and variance of SSE using CV and </a:t>
            </a:r>
            <a:r>
              <a:rPr lang="en-GB" sz="2800" kern="0" dirty="0" err="1" smtClean="0">
                <a:latin typeface="+mn-lt"/>
              </a:rPr>
              <a:t>indpt</a:t>
            </a:r>
            <a:r>
              <a:rPr lang="en-GB" sz="2800" kern="0" dirty="0" smtClean="0">
                <a:latin typeface="+mn-lt"/>
              </a:rPr>
              <a:t> test sets</a:t>
            </a:r>
          </a:p>
          <a:p>
            <a:pPr marL="342900" lvl="0" eaLnBrk="0" hangingPunct="0">
              <a:spcBef>
                <a:spcPct val="20000"/>
              </a:spcBef>
              <a:buSzPct val="90000"/>
              <a:buFont typeface="Arial" pitchFamily="34" charset="0"/>
              <a:buChar char="•"/>
            </a:pPr>
            <a:r>
              <a:rPr lang="en-GB" sz="2800" kern="0" dirty="0" smtClean="0">
                <a:latin typeface="+mn-lt"/>
              </a:rPr>
              <a:t> Use these to rank genes</a:t>
            </a:r>
          </a:p>
          <a:p>
            <a:pPr marL="342900" lvl="0" eaLnBrk="0" hangingPunct="0">
              <a:spcBef>
                <a:spcPct val="20000"/>
              </a:spcBef>
              <a:buClr>
                <a:schemeClr val="folHlink"/>
              </a:buClr>
              <a:buSzPct val="60000"/>
            </a:pPr>
            <a:endParaRPr kumimoji="0" lang="en-GB" sz="28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Intelligent Data Analysis</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0" name="Content Placeholder 2"/>
          <p:cNvSpPr txBox="1">
            <a:spLocks/>
          </p:cNvSpPr>
          <p:nvPr/>
        </p:nvSpPr>
        <p:spPr bwMode="auto">
          <a:xfrm>
            <a:off x="1452538" y="1676400"/>
            <a:ext cx="8347075"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folHlink"/>
              </a:buClr>
              <a:buSzPct val="60000"/>
              <a:buFont typeface="Wingdings" pitchFamily="2" charset="2"/>
              <a:buChar cha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3"/>
          <p:cNvSpPr txBox="1">
            <a:spLocks noChangeArrowheads="1"/>
          </p:cNvSpPr>
          <p:nvPr/>
        </p:nvSpPr>
        <p:spPr bwMode="auto">
          <a:xfrm>
            <a:off x="1320800" y="1524000"/>
            <a:ext cx="8345488"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SzPct val="90000"/>
              <a:buFont typeface="Arial" pitchFamily="34" charset="0"/>
              <a:buChar char="•"/>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 IDA attempts to deal with </a:t>
            </a:r>
            <a:r>
              <a:rPr lang="en-GB" sz="3200" kern="0" dirty="0" smtClean="0">
                <a:latin typeface="+mn-lt"/>
              </a:rPr>
              <a:t>data explosion to discover patterns and knowledge from data</a:t>
            </a:r>
          </a:p>
          <a:p>
            <a:pPr marL="0" marR="0" lvl="0" indent="0" algn="l" defTabSz="914400" rtl="0" eaLnBrk="1" fontAlgn="base" latinLnBrk="0" hangingPunct="1">
              <a:lnSpc>
                <a:spcPct val="100000"/>
              </a:lnSpc>
              <a:spcBef>
                <a:spcPct val="20000"/>
              </a:spcBef>
              <a:spcAft>
                <a:spcPct val="0"/>
              </a:spcAft>
              <a:buSzPct val="90000"/>
              <a:buFont typeface="Arial" pitchFamily="34" charset="0"/>
              <a:buChar char="•"/>
              <a:tabLst/>
              <a:defRPr/>
            </a:pPr>
            <a:r>
              <a:rPr kumimoji="0" lang="en-GB" sz="3200" b="0" i="0" u="none" strike="noStrike" kern="0" cap="none" spc="0" normalizeH="0" noProof="0" dirty="0" smtClean="0">
                <a:ln>
                  <a:noFill/>
                </a:ln>
                <a:solidFill>
                  <a:schemeClr val="tx1"/>
                </a:solidFill>
                <a:effectLst/>
                <a:uLnTx/>
                <a:uFillTx/>
                <a:latin typeface="+mn-lt"/>
                <a:ea typeface="+mn-ea"/>
                <a:cs typeface="+mn-cs"/>
              </a:rPr>
              <a:t> </a:t>
            </a:r>
            <a:r>
              <a:rPr kumimoji="0" lang="en-GB" sz="3200" b="0" i="0" u="none" strike="noStrike" kern="0" cap="none" spc="0" normalizeH="0" baseline="0" noProof="0" dirty="0" smtClean="0">
                <a:ln>
                  <a:noFill/>
                </a:ln>
                <a:solidFill>
                  <a:schemeClr val="tx1"/>
                </a:solidFill>
                <a:effectLst/>
                <a:uLnTx/>
                <a:uFillTx/>
                <a:latin typeface="+mn-lt"/>
                <a:ea typeface="+mn-ea"/>
                <a:cs typeface="+mn-cs"/>
              </a:rPr>
              <a:t>Typical analysis tasks:</a:t>
            </a:r>
          </a:p>
          <a:p>
            <a:pPr lvl="1">
              <a:spcBef>
                <a:spcPct val="20000"/>
              </a:spcBef>
              <a:buSzPct val="90000"/>
              <a:buFont typeface="Arial" pitchFamily="34" charset="0"/>
              <a:buChar char="•"/>
            </a:pPr>
            <a:r>
              <a:rPr lang="en-GB" sz="3200" kern="0" dirty="0" smtClean="0">
                <a:latin typeface="+mn-lt"/>
              </a:rPr>
              <a:t> Clustering </a:t>
            </a:r>
          </a:p>
          <a:p>
            <a:pPr lvl="1">
              <a:spcBef>
                <a:spcPct val="20000"/>
              </a:spcBef>
              <a:buSzPct val="90000"/>
              <a:buFont typeface="Arial" pitchFamily="34" charset="0"/>
              <a:buChar char="•"/>
            </a:pPr>
            <a:r>
              <a:rPr lang="en-GB" sz="3200" kern="0" dirty="0" smtClean="0">
                <a:latin typeface="+mn-lt"/>
              </a:rPr>
              <a:t> Classification</a:t>
            </a:r>
          </a:p>
          <a:p>
            <a:pPr lvl="1">
              <a:spcBef>
                <a:spcPct val="20000"/>
              </a:spcBef>
              <a:buSzPct val="90000"/>
              <a:buFont typeface="Arial" pitchFamily="34" charset="0"/>
              <a:buChar char="•"/>
            </a:pPr>
            <a:r>
              <a:rPr kumimoji="0" lang="en-GB" sz="3200" b="0" i="0" u="none" strike="noStrike" kern="0" cap="none" spc="0" normalizeH="0" baseline="0" noProof="0" dirty="0" smtClean="0">
                <a:ln>
                  <a:noFill/>
                </a:ln>
                <a:solidFill>
                  <a:schemeClr val="tx1"/>
                </a:solidFill>
                <a:effectLst/>
                <a:uLnTx/>
                <a:uFillTx/>
                <a:latin typeface="+mn-lt"/>
                <a:ea typeface="+mn-ea"/>
                <a:cs typeface="+mn-cs"/>
              </a:rPr>
              <a:t> Feature Selection</a:t>
            </a:r>
            <a:endParaRPr lang="en-GB" sz="3200" kern="0" dirty="0" smtClean="0">
              <a:latin typeface="+mn-lt"/>
            </a:endParaRPr>
          </a:p>
          <a:p>
            <a:pPr lvl="1">
              <a:spcBef>
                <a:spcPct val="20000"/>
              </a:spcBef>
              <a:buSzPct val="90000"/>
              <a:buFont typeface="Arial" pitchFamily="34" charset="0"/>
              <a:buChar char="•"/>
            </a:pPr>
            <a:r>
              <a:rPr kumimoji="0" lang="en-GB" sz="3200" b="0" i="0" u="none" strike="noStrike" kern="0" cap="none" spc="0" normalizeH="0" noProof="0" dirty="0" smtClean="0">
                <a:ln>
                  <a:noFill/>
                </a:ln>
                <a:solidFill>
                  <a:schemeClr val="tx1"/>
                </a:solidFill>
                <a:effectLst/>
                <a:uLnTx/>
                <a:uFillTx/>
                <a:latin typeface="+mn-lt"/>
                <a:ea typeface="+mn-ea"/>
                <a:cs typeface="+mn-cs"/>
              </a:rPr>
              <a:t> Prediction and Forecasting</a:t>
            </a: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MIC - Datasets </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7" name="Content Placeholder 2"/>
          <p:cNvSpPr txBox="1">
            <a:spLocks/>
          </p:cNvSpPr>
          <p:nvPr/>
        </p:nvSpPr>
        <p:spPr bwMode="auto">
          <a:xfrm>
            <a:off x="881034" y="1428736"/>
            <a:ext cx="8929750" cy="2333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eaLnBrk="0" hangingPunct="0">
              <a:spcBef>
                <a:spcPct val="20000"/>
              </a:spcBef>
              <a:buClr>
                <a:schemeClr val="folHlink"/>
              </a:buClr>
              <a:buSzPct val="60000"/>
            </a:pPr>
            <a:endParaRPr kumimoji="0" lang="en-GB" sz="2000" b="0" i="1" u="none" strike="noStrike" kern="0" cap="none" spc="0" normalizeH="0" baseline="0" noProof="0" dirty="0" smtClean="0">
              <a:ln>
                <a:noFill/>
              </a:ln>
              <a:solidFill>
                <a:schemeClr val="tx1"/>
              </a:solidFill>
              <a:effectLst/>
              <a:uLnTx/>
              <a:uFillTx/>
              <a:latin typeface="+mn-lt"/>
              <a:ea typeface="+mn-ea"/>
              <a:cs typeface="+mn-cs"/>
            </a:endParaRPr>
          </a:p>
        </p:txBody>
      </p:sp>
      <p:pic>
        <p:nvPicPr>
          <p:cNvPr id="6" name="Picture 3"/>
          <p:cNvPicPr>
            <a:picLocks noChangeAspect="1" noChangeArrowheads="1"/>
          </p:cNvPicPr>
          <p:nvPr/>
        </p:nvPicPr>
        <p:blipFill>
          <a:blip r:embed="rId2"/>
          <a:srcRect/>
          <a:stretch>
            <a:fillRect/>
          </a:stretch>
        </p:blipFill>
        <p:spPr bwMode="auto">
          <a:xfrm>
            <a:off x="2524108" y="5072074"/>
            <a:ext cx="5873195" cy="1382398"/>
          </a:xfrm>
          <a:prstGeom prst="rect">
            <a:avLst/>
          </a:prstGeom>
          <a:noFill/>
          <a:ln w="9525">
            <a:noFill/>
            <a:miter lim="800000"/>
            <a:headEnd/>
            <a:tailEnd/>
          </a:ln>
          <a:effectLst/>
        </p:spPr>
      </p:pic>
      <p:sp>
        <p:nvSpPr>
          <p:cNvPr id="8" name="Rectangle 7"/>
          <p:cNvSpPr/>
          <p:nvPr/>
        </p:nvSpPr>
        <p:spPr>
          <a:xfrm>
            <a:off x="1452538" y="1643050"/>
            <a:ext cx="8286808" cy="2862322"/>
          </a:xfrm>
          <a:prstGeom prst="rect">
            <a:avLst/>
          </a:prstGeom>
        </p:spPr>
        <p:txBody>
          <a:bodyPr wrap="square">
            <a:spAutoFit/>
          </a:bodyPr>
          <a:lstStyle/>
          <a:p>
            <a:pPr>
              <a:buFont typeface="Arial" pitchFamily="34" charset="0"/>
              <a:buChar char="•"/>
            </a:pPr>
            <a:r>
              <a:rPr lang="en-GB" sz="2000" dirty="0" smtClean="0"/>
              <a:t> All concerned with the differentiation of cells into the muscle (</a:t>
            </a:r>
            <a:r>
              <a:rPr lang="en-GB" sz="2000" dirty="0" err="1" smtClean="0"/>
              <a:t>Myogenic</a:t>
            </a:r>
            <a:r>
              <a:rPr lang="en-GB" sz="2000" dirty="0" smtClean="0"/>
              <a:t>) lineage</a:t>
            </a:r>
          </a:p>
          <a:p>
            <a:pPr>
              <a:buFont typeface="Arial" pitchFamily="34" charset="0"/>
              <a:buChar char="•"/>
            </a:pPr>
            <a:r>
              <a:rPr lang="en-GB" sz="2000" dirty="0" smtClean="0"/>
              <a:t> In-vitro system mimics the formation of new muscle fibres in-vivo</a:t>
            </a:r>
          </a:p>
          <a:p>
            <a:pPr>
              <a:buFont typeface="Arial" pitchFamily="34" charset="0"/>
              <a:buChar char="•"/>
            </a:pPr>
            <a:r>
              <a:rPr lang="en-GB" sz="2000" dirty="0" smtClean="0"/>
              <a:t> Cao uses embryonic fibroblasts, others use </a:t>
            </a:r>
            <a:r>
              <a:rPr lang="en-GB" sz="2000" dirty="0" err="1" smtClean="0"/>
              <a:t>tumor</a:t>
            </a:r>
            <a:r>
              <a:rPr lang="en-GB" sz="2000" dirty="0" smtClean="0"/>
              <a:t> cell line that has the potential for differentiation into different lineages (mainly muscle and bone)</a:t>
            </a:r>
          </a:p>
          <a:p>
            <a:pPr>
              <a:buFont typeface="Arial" pitchFamily="34" charset="0"/>
              <a:buChar char="•"/>
            </a:pPr>
            <a:r>
              <a:rPr lang="en-GB" sz="2000" dirty="0" smtClean="0"/>
              <a:t> Cao use </a:t>
            </a:r>
            <a:r>
              <a:rPr lang="en-GB" sz="2000" dirty="0" err="1" smtClean="0"/>
              <a:t>MyoD</a:t>
            </a:r>
            <a:r>
              <a:rPr lang="en-GB" sz="2000" dirty="0" smtClean="0"/>
              <a:t> and </a:t>
            </a:r>
            <a:r>
              <a:rPr lang="en-GB" sz="2000" dirty="0" err="1" smtClean="0"/>
              <a:t>MyoG</a:t>
            </a:r>
            <a:r>
              <a:rPr lang="en-GB" sz="2000" dirty="0" smtClean="0"/>
              <a:t> to force cell differentiation (others use serum starvation)</a:t>
            </a:r>
          </a:p>
          <a:p>
            <a:pPr>
              <a:buFont typeface="Arial" pitchFamily="34" charset="0"/>
              <a:buChar char="•"/>
            </a:pPr>
            <a:r>
              <a:rPr lang="en-GB" sz="2000" dirty="0" smtClean="0"/>
              <a:t> </a:t>
            </a:r>
            <a:r>
              <a:rPr lang="en-GB" sz="2000" dirty="0" err="1" smtClean="0"/>
              <a:t>Sartorelli</a:t>
            </a:r>
            <a:r>
              <a:rPr lang="en-GB" sz="2000" dirty="0" smtClean="0"/>
              <a:t> includes different treatments that affect timing and efficiency</a:t>
            </a:r>
            <a:endParaRPr lang="en-GB"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MIC </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pic>
        <p:nvPicPr>
          <p:cNvPr id="1027" name="Picture 3"/>
          <p:cNvPicPr>
            <a:picLocks noChangeAspect="1" noChangeArrowheads="1"/>
          </p:cNvPicPr>
          <p:nvPr/>
        </p:nvPicPr>
        <p:blipFill>
          <a:blip r:embed="rId2"/>
          <a:srcRect/>
          <a:stretch>
            <a:fillRect/>
          </a:stretch>
        </p:blipFill>
        <p:spPr bwMode="auto">
          <a:xfrm>
            <a:off x="5218464" y="3500438"/>
            <a:ext cx="4537069" cy="3286148"/>
          </a:xfrm>
          <a:prstGeom prst="rect">
            <a:avLst/>
          </a:prstGeom>
          <a:noFill/>
          <a:ln w="9525">
            <a:noFill/>
            <a:miter lim="800000"/>
            <a:headEnd/>
            <a:tailEnd/>
          </a:ln>
          <a:effectLst/>
        </p:spPr>
      </p:pic>
      <p:sp>
        <p:nvSpPr>
          <p:cNvPr id="7" name="Content Placeholder 2"/>
          <p:cNvSpPr txBox="1">
            <a:spLocks/>
          </p:cNvSpPr>
          <p:nvPr/>
        </p:nvSpPr>
        <p:spPr bwMode="auto">
          <a:xfrm>
            <a:off x="881034" y="1428736"/>
            <a:ext cx="8929750" cy="2333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eaLnBrk="0" hangingPunct="0">
              <a:spcBef>
                <a:spcPct val="20000"/>
              </a:spcBef>
              <a:buClr>
                <a:schemeClr val="folHlink"/>
              </a:buClr>
              <a:buSzPct val="60000"/>
            </a:pPr>
            <a:r>
              <a:rPr lang="en-GB" sz="2800" kern="0" dirty="0" smtClean="0">
                <a:latin typeface="+mn-lt"/>
              </a:rPr>
              <a:t>Select genes using one dataset (black) at a time and compare average CV error rate of BN classifier learnt on same dataset and validated on the other two datasets independently (grey).</a:t>
            </a:r>
          </a:p>
          <a:p>
            <a:pPr marL="342900" lvl="0" eaLnBrk="0" hangingPunct="0">
              <a:spcBef>
                <a:spcPct val="20000"/>
              </a:spcBef>
              <a:buClr>
                <a:schemeClr val="folHlink"/>
              </a:buClr>
              <a:buSzPct val="60000"/>
            </a:pPr>
            <a:endParaRPr kumimoji="0" lang="en-GB" sz="2800" b="0" i="1" u="none" strike="noStrike" kern="0" cap="none" spc="0" normalizeH="0" baseline="0" noProof="0" dirty="0" smtClean="0">
              <a:ln>
                <a:noFill/>
              </a:ln>
              <a:solidFill>
                <a:schemeClr val="tx1"/>
              </a:solidFill>
              <a:effectLst/>
              <a:uLnTx/>
              <a:uFillTx/>
              <a:latin typeface="+mn-lt"/>
              <a:ea typeface="+mn-ea"/>
              <a:cs typeface="+mn-cs"/>
            </a:endParaRPr>
          </a:p>
          <a:p>
            <a:pPr marL="342900" lvl="0" eaLnBrk="0" hangingPunct="0">
              <a:spcBef>
                <a:spcPct val="20000"/>
              </a:spcBef>
              <a:buClr>
                <a:schemeClr val="folHlink"/>
              </a:buClr>
              <a:buSzPct val="60000"/>
            </a:pPr>
            <a:endParaRPr lang="en-GB" sz="2800" i="1" kern="0" dirty="0" smtClean="0">
              <a:latin typeface="+mn-lt"/>
            </a:endParaRPr>
          </a:p>
          <a:p>
            <a:pPr marL="342900" lvl="0" eaLnBrk="0" hangingPunct="0">
              <a:spcBef>
                <a:spcPct val="20000"/>
              </a:spcBef>
              <a:buClr>
                <a:schemeClr val="folHlink"/>
              </a:buClr>
              <a:buSzPct val="60000"/>
            </a:pPr>
            <a:endParaRPr kumimoji="0" lang="en-GB" sz="2000" b="0" i="1" u="none" strike="noStrike" kern="0" cap="none" spc="0" normalizeH="0" baseline="0" noProof="0" dirty="0" smtClean="0">
              <a:ln>
                <a:noFill/>
              </a:ln>
              <a:solidFill>
                <a:schemeClr val="tx1"/>
              </a:solidFill>
              <a:effectLst/>
              <a:uLnTx/>
              <a:uFillTx/>
              <a:latin typeface="+mn-lt"/>
              <a:ea typeface="+mn-ea"/>
              <a:cs typeface="+mn-cs"/>
            </a:endParaRPr>
          </a:p>
          <a:p>
            <a:pPr marL="342900" lvl="0" eaLnBrk="0" hangingPunct="0">
              <a:spcBef>
                <a:spcPct val="20000"/>
              </a:spcBef>
              <a:buClr>
                <a:schemeClr val="folHlink"/>
              </a:buClr>
              <a:buSzPct val="60000"/>
            </a:pPr>
            <a:endParaRPr lang="en-GB" sz="2000" i="1" kern="0" dirty="0" smtClean="0">
              <a:latin typeface="+mn-lt"/>
            </a:endParaRPr>
          </a:p>
          <a:p>
            <a:pPr marL="342900" lvl="0" eaLnBrk="0" hangingPunct="0">
              <a:spcBef>
                <a:spcPct val="20000"/>
              </a:spcBef>
              <a:buClr>
                <a:schemeClr val="folHlink"/>
              </a:buClr>
              <a:buSzPct val="60000"/>
            </a:pPr>
            <a:endParaRPr kumimoji="0" lang="en-GB" sz="2000" b="0" i="1" u="none" strike="noStrike" kern="0" cap="none" spc="0" normalizeH="0" baseline="0" noProof="0" dirty="0" smtClean="0">
              <a:ln>
                <a:noFill/>
              </a:ln>
              <a:solidFill>
                <a:schemeClr val="tx1"/>
              </a:solidFill>
              <a:effectLst/>
              <a:uLnTx/>
              <a:uFillTx/>
              <a:latin typeface="+mn-lt"/>
              <a:ea typeface="+mn-ea"/>
              <a:cs typeface="+mn-cs"/>
            </a:endParaRPr>
          </a:p>
          <a:p>
            <a:pPr marL="342900" lvl="0" eaLnBrk="0" hangingPunct="0">
              <a:spcBef>
                <a:spcPct val="20000"/>
              </a:spcBef>
              <a:buClr>
                <a:schemeClr val="folHlink"/>
              </a:buClr>
              <a:buSzPct val="60000"/>
            </a:pPr>
            <a:endParaRPr kumimoji="0" lang="en-GB" sz="2000" b="0" i="1" u="none" strike="noStrike" kern="0" cap="none" spc="0" normalizeH="0" baseline="0" noProof="0" dirty="0" smtClean="0">
              <a:ln>
                <a:noFill/>
              </a:ln>
              <a:solidFill>
                <a:schemeClr val="tx1"/>
              </a:solidFill>
              <a:effectLst/>
              <a:uLnTx/>
              <a:uFillTx/>
              <a:latin typeface="+mn-lt"/>
              <a:ea typeface="+mn-ea"/>
              <a:cs typeface="+mn-cs"/>
            </a:endParaRPr>
          </a:p>
          <a:p>
            <a:pPr marL="342900" lvl="0" eaLnBrk="0" hangingPunct="0">
              <a:spcBef>
                <a:spcPct val="20000"/>
              </a:spcBef>
              <a:buClr>
                <a:schemeClr val="folHlink"/>
              </a:buClr>
              <a:buSzPct val="60000"/>
            </a:pPr>
            <a:r>
              <a:rPr kumimoji="0" lang="en-GB" sz="2000" b="0" i="1" u="none" strike="noStrike" kern="0" cap="none" spc="0" normalizeH="0" baseline="0" noProof="0" dirty="0" smtClean="0">
                <a:ln>
                  <a:noFill/>
                </a:ln>
                <a:solidFill>
                  <a:schemeClr val="tx1"/>
                </a:solidFill>
                <a:effectLst/>
                <a:uLnTx/>
                <a:uFillTx/>
                <a:latin typeface="+mn-lt"/>
                <a:ea typeface="+mn-ea"/>
                <a:cs typeface="+mn-cs"/>
              </a:rPr>
              <a:t>Cao does well on CV but </a:t>
            </a:r>
            <a:r>
              <a:rPr kumimoji="0" lang="en-GB" sz="2000" b="0" i="1" u="none" strike="noStrike" kern="0" cap="none" spc="0" normalizeH="0" baseline="0" noProof="0" dirty="0" err="1" smtClean="0">
                <a:ln>
                  <a:noFill/>
                </a:ln>
                <a:solidFill>
                  <a:schemeClr val="tx1"/>
                </a:solidFill>
                <a:effectLst/>
                <a:uLnTx/>
                <a:uFillTx/>
                <a:latin typeface="+mn-lt"/>
                <a:ea typeface="+mn-ea"/>
                <a:cs typeface="+mn-cs"/>
              </a:rPr>
              <a:t>overfits</a:t>
            </a:r>
            <a:endParaRPr kumimoji="0" lang="en-GB" sz="2000" b="0" i="1" u="none" strike="noStrike" kern="0" cap="none" spc="0" normalizeH="0" baseline="0" noProof="0" dirty="0" smtClean="0">
              <a:ln>
                <a:noFill/>
              </a:ln>
              <a:solidFill>
                <a:schemeClr val="tx1"/>
              </a:solidFill>
              <a:effectLst/>
              <a:uLnTx/>
              <a:uFillTx/>
              <a:latin typeface="+mn-lt"/>
              <a:ea typeface="+mn-ea"/>
              <a:cs typeface="+mn-cs"/>
            </a:endParaRPr>
          </a:p>
          <a:p>
            <a:pPr marL="342900" lvl="0" eaLnBrk="0" hangingPunct="0">
              <a:spcBef>
                <a:spcPct val="20000"/>
              </a:spcBef>
              <a:buClr>
                <a:schemeClr val="folHlink"/>
              </a:buClr>
              <a:buSzPct val="60000"/>
            </a:pPr>
            <a:r>
              <a:rPr kumimoji="0" lang="en-GB" sz="2000" b="0" i="1" u="none" strike="noStrike" kern="0" cap="none" spc="0" normalizeH="0" baseline="0" noProof="0" dirty="0" err="1" smtClean="0">
                <a:ln>
                  <a:noFill/>
                </a:ln>
                <a:solidFill>
                  <a:schemeClr val="tx1"/>
                </a:solidFill>
                <a:effectLst/>
                <a:uLnTx/>
                <a:uFillTx/>
                <a:latin typeface="+mn-lt"/>
                <a:ea typeface="+mn-ea"/>
                <a:cs typeface="+mn-cs"/>
              </a:rPr>
              <a:t>Tomzczak</a:t>
            </a:r>
            <a:r>
              <a:rPr kumimoji="0" lang="en-GB" sz="2000" b="0" i="1" u="none" strike="noStrike" kern="0" cap="none" spc="0" normalizeH="0" baseline="0" noProof="0" dirty="0" smtClean="0">
                <a:ln>
                  <a:noFill/>
                </a:ln>
                <a:solidFill>
                  <a:schemeClr val="tx1"/>
                </a:solidFill>
                <a:effectLst/>
                <a:uLnTx/>
                <a:uFillTx/>
                <a:latin typeface="+mn-lt"/>
                <a:ea typeface="+mn-ea"/>
                <a:cs typeface="+mn-cs"/>
              </a:rPr>
              <a:t> does well on both</a:t>
            </a:r>
          </a:p>
        </p:txBody>
      </p:sp>
      <p:pic>
        <p:nvPicPr>
          <p:cNvPr id="6" name="Picture 4" descr="BNC"/>
          <p:cNvPicPr>
            <a:picLocks noChangeAspect="1" noChangeArrowheads="1"/>
          </p:cNvPicPr>
          <p:nvPr/>
        </p:nvPicPr>
        <p:blipFill>
          <a:blip r:embed="rId3"/>
          <a:srcRect/>
          <a:stretch>
            <a:fillRect/>
          </a:stretch>
        </p:blipFill>
        <p:spPr bwMode="auto">
          <a:xfrm>
            <a:off x="1523976" y="3362807"/>
            <a:ext cx="3242474" cy="213789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MIC </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pic>
        <p:nvPicPr>
          <p:cNvPr id="2051" name="Picture 3"/>
          <p:cNvPicPr>
            <a:picLocks noChangeAspect="1" noChangeArrowheads="1"/>
          </p:cNvPicPr>
          <p:nvPr/>
        </p:nvPicPr>
        <p:blipFill>
          <a:blip r:embed="rId2"/>
          <a:srcRect/>
          <a:stretch>
            <a:fillRect/>
          </a:stretch>
        </p:blipFill>
        <p:spPr bwMode="auto">
          <a:xfrm>
            <a:off x="5024438" y="3638212"/>
            <a:ext cx="4500594" cy="3053974"/>
          </a:xfrm>
          <a:prstGeom prst="rect">
            <a:avLst/>
          </a:prstGeom>
          <a:noFill/>
          <a:ln w="9525">
            <a:noFill/>
            <a:miter lim="800000"/>
            <a:headEnd/>
            <a:tailEnd/>
          </a:ln>
          <a:effectLst/>
        </p:spPr>
      </p:pic>
      <p:sp>
        <p:nvSpPr>
          <p:cNvPr id="9" name="Content Placeholder 2"/>
          <p:cNvSpPr txBox="1">
            <a:spLocks/>
          </p:cNvSpPr>
          <p:nvPr/>
        </p:nvSpPr>
        <p:spPr bwMode="auto">
          <a:xfrm>
            <a:off x="1166786" y="1500174"/>
            <a:ext cx="8418546" cy="247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eaLnBrk="0" hangingPunct="0">
              <a:spcBef>
                <a:spcPct val="20000"/>
              </a:spcBef>
              <a:buSzPct val="90000"/>
              <a:buFont typeface="Arial" pitchFamily="34" charset="0"/>
              <a:buChar char="•"/>
            </a:pPr>
            <a:r>
              <a:rPr lang="en-GB" sz="2000" kern="0" dirty="0" smtClean="0">
                <a:latin typeface="+mn-lt"/>
              </a:rPr>
              <a:t> Select 100 informative </a:t>
            </a:r>
            <a:r>
              <a:rPr lang="en-GB" sz="2000" kern="0" dirty="0" smtClean="0"/>
              <a:t>(KS test), </a:t>
            </a:r>
            <a:r>
              <a:rPr lang="en-GB" sz="2000" kern="0" dirty="0" smtClean="0">
                <a:latin typeface="+mn-lt"/>
              </a:rPr>
              <a:t>and 50 uninformative genes. </a:t>
            </a:r>
          </a:p>
          <a:p>
            <a:pPr marL="342900" lvl="0" eaLnBrk="0" hangingPunct="0">
              <a:spcBef>
                <a:spcPct val="20000"/>
              </a:spcBef>
              <a:buSzPct val="90000"/>
              <a:buFont typeface="Arial" pitchFamily="34" charset="0"/>
              <a:buChar char="•"/>
            </a:pPr>
            <a:r>
              <a:rPr lang="en-GB" sz="2000" kern="0" dirty="0" smtClean="0">
                <a:latin typeface="+mn-lt"/>
              </a:rPr>
              <a:t> Train BN classifier on </a:t>
            </a:r>
            <a:r>
              <a:rPr lang="en-GB" sz="2000" kern="0" dirty="0" err="1" smtClean="0">
                <a:latin typeface="+mn-lt"/>
              </a:rPr>
              <a:t>Tomczak</a:t>
            </a:r>
            <a:r>
              <a:rPr lang="en-GB" sz="2000" kern="0" dirty="0" smtClean="0">
                <a:latin typeface="+mn-lt"/>
              </a:rPr>
              <a:t> and test on </a:t>
            </a:r>
            <a:r>
              <a:rPr lang="en-GB" sz="2000" kern="0" dirty="0" err="1" smtClean="0">
                <a:latin typeface="+mn-lt"/>
              </a:rPr>
              <a:t>Sartorelli</a:t>
            </a:r>
            <a:r>
              <a:rPr lang="en-GB" sz="2000" kern="0" dirty="0" smtClean="0">
                <a:latin typeface="+mn-lt"/>
              </a:rPr>
              <a:t>. </a:t>
            </a:r>
          </a:p>
          <a:p>
            <a:pPr marL="342900" lvl="0" eaLnBrk="0" hangingPunct="0">
              <a:spcBef>
                <a:spcPct val="20000"/>
              </a:spcBef>
              <a:buSzPct val="90000"/>
              <a:buFont typeface="Arial" pitchFamily="34" charset="0"/>
              <a:buChar char="•"/>
            </a:pPr>
            <a:r>
              <a:rPr lang="en-GB" sz="2000" kern="0" dirty="0" smtClean="0">
                <a:latin typeface="+mn-lt"/>
              </a:rPr>
              <a:t> Rank genes according to average error rate.</a:t>
            </a:r>
          </a:p>
          <a:p>
            <a:pPr marL="342900" lvl="0" eaLnBrk="0" hangingPunct="0">
              <a:spcBef>
                <a:spcPct val="20000"/>
              </a:spcBef>
              <a:buSzPct val="90000"/>
              <a:buFont typeface="Arial" pitchFamily="34" charset="0"/>
              <a:buChar char="•"/>
            </a:pPr>
            <a:r>
              <a:rPr lang="en-GB" sz="2000" kern="0" dirty="0" smtClean="0">
                <a:latin typeface="+mn-lt"/>
              </a:rPr>
              <a:t> Score average improvement  or deterioration of </a:t>
            </a:r>
            <a:r>
              <a:rPr lang="en-GB" sz="2000" i="1" kern="0" dirty="0" err="1" smtClean="0">
                <a:latin typeface="+mn-lt"/>
              </a:rPr>
              <a:t>Myogenesis</a:t>
            </a:r>
            <a:r>
              <a:rPr lang="en-GB" sz="2000" i="1" kern="0" dirty="0" smtClean="0">
                <a:latin typeface="+mn-lt"/>
              </a:rPr>
              <a:t>-Related</a:t>
            </a:r>
            <a:r>
              <a:rPr lang="en-GB" sz="2000" kern="0" dirty="0" smtClean="0">
                <a:latin typeface="+mn-lt"/>
              </a:rPr>
              <a:t>, </a:t>
            </a:r>
            <a:r>
              <a:rPr lang="en-GB" sz="2000" i="1" kern="0" dirty="0" smtClean="0">
                <a:latin typeface="+mn-lt"/>
              </a:rPr>
              <a:t>Top 100 </a:t>
            </a:r>
            <a:r>
              <a:rPr lang="en-GB" sz="2000" kern="0" dirty="0" smtClean="0">
                <a:latin typeface="+mn-lt"/>
              </a:rPr>
              <a:t>and </a:t>
            </a:r>
            <a:r>
              <a:rPr lang="en-GB" sz="2000" i="1" kern="0" dirty="0" smtClean="0">
                <a:latin typeface="+mn-lt"/>
              </a:rPr>
              <a:t>50 random</a:t>
            </a:r>
            <a:r>
              <a:rPr lang="en-GB" sz="2000" kern="0" dirty="0" smtClean="0">
                <a:latin typeface="+mn-lt"/>
              </a:rPr>
              <a:t>  selected genes in </a:t>
            </a:r>
            <a:r>
              <a:rPr lang="en-GB" sz="2000" kern="0" dirty="0" err="1" smtClean="0">
                <a:latin typeface="+mn-lt"/>
              </a:rPr>
              <a:t>Sartorelli</a:t>
            </a:r>
            <a:r>
              <a:rPr lang="en-GB" sz="2000" kern="0" dirty="0" smtClean="0">
                <a:latin typeface="+mn-lt"/>
              </a:rPr>
              <a:t> </a:t>
            </a:r>
          </a:p>
          <a:p>
            <a:pPr marL="342900" lvl="0" eaLnBrk="0" hangingPunct="0">
              <a:spcBef>
                <a:spcPct val="20000"/>
              </a:spcBef>
              <a:buSzPct val="90000"/>
              <a:buFont typeface="Arial" pitchFamily="34" charset="0"/>
              <a:buChar char="•"/>
            </a:pPr>
            <a:r>
              <a:rPr lang="en-GB" sz="2000" kern="0" dirty="0" smtClean="0">
                <a:latin typeface="+mn-lt"/>
              </a:rPr>
              <a:t> Compare our method with </a:t>
            </a:r>
          </a:p>
          <a:p>
            <a:pPr marL="342900" lvl="0" eaLnBrk="0" hangingPunct="0">
              <a:spcBef>
                <a:spcPct val="20000"/>
              </a:spcBef>
              <a:buSzPct val="90000"/>
            </a:pPr>
            <a:r>
              <a:rPr lang="en-GB" sz="2000" kern="0" dirty="0" smtClean="0">
                <a:latin typeface="+mn-lt"/>
              </a:rPr>
              <a:t>rankings generated by </a:t>
            </a:r>
          </a:p>
          <a:p>
            <a:pPr marL="342900" lvl="0" eaLnBrk="0" hangingPunct="0">
              <a:spcBef>
                <a:spcPct val="20000"/>
              </a:spcBef>
              <a:buSzPct val="90000"/>
            </a:pPr>
            <a:r>
              <a:rPr lang="en-GB" sz="2000" kern="0" dirty="0" smtClean="0">
                <a:latin typeface="+mn-lt"/>
              </a:rPr>
              <a:t>concordance model.</a:t>
            </a:r>
            <a:endParaRPr kumimoji="0" lang="en-GB" sz="20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MIC Conclusions </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9" name="Content Placeholder 2"/>
          <p:cNvSpPr txBox="1">
            <a:spLocks/>
          </p:cNvSpPr>
          <p:nvPr/>
        </p:nvSpPr>
        <p:spPr bwMode="auto">
          <a:xfrm>
            <a:off x="1166786" y="1500174"/>
            <a:ext cx="8418546" cy="247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eaLnBrk="0" hangingPunct="0">
              <a:spcBef>
                <a:spcPct val="20000"/>
              </a:spcBef>
              <a:buClr>
                <a:schemeClr val="folHlink"/>
              </a:buClr>
              <a:buSzPct val="60000"/>
            </a:pPr>
            <a:endParaRPr kumimoji="0" lang="en-GB" sz="2000" b="0" i="1"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1523976" y="1714488"/>
            <a:ext cx="7821500" cy="3046988"/>
          </a:xfrm>
          <a:prstGeom prst="rect">
            <a:avLst/>
          </a:prstGeom>
          <a:noFill/>
        </p:spPr>
        <p:txBody>
          <a:bodyPr wrap="none" rtlCol="0">
            <a:spAutoFit/>
          </a:bodyPr>
          <a:lstStyle/>
          <a:p>
            <a:pPr>
              <a:buFont typeface="Arial" pitchFamily="34" charset="0"/>
              <a:buChar char="•"/>
            </a:pPr>
            <a:r>
              <a:rPr lang="en-GB" dirty="0" smtClean="0"/>
              <a:t> P</a:t>
            </a:r>
            <a:r>
              <a:rPr lang="en-GB" dirty="0" smtClean="0"/>
              <a:t>redictive </a:t>
            </a:r>
            <a:r>
              <a:rPr lang="en-GB" dirty="0" smtClean="0"/>
              <a:t>and consistent genes </a:t>
            </a:r>
            <a:r>
              <a:rPr lang="en-GB" dirty="0" smtClean="0"/>
              <a:t>across </a:t>
            </a:r>
            <a:r>
              <a:rPr lang="en-GB" b="1" i="1" dirty="0" smtClean="0"/>
              <a:t>independent </a:t>
            </a:r>
          </a:p>
          <a:p>
            <a:r>
              <a:rPr lang="en-GB" dirty="0" smtClean="0"/>
              <a:t>datasets are more likely to be fundamentally involved </a:t>
            </a:r>
          </a:p>
          <a:p>
            <a:r>
              <a:rPr lang="en-GB" dirty="0" smtClean="0"/>
              <a:t>in the biological process under study</a:t>
            </a:r>
          </a:p>
          <a:p>
            <a:r>
              <a:rPr lang="en-GB" dirty="0" smtClean="0"/>
              <a:t> </a:t>
            </a:r>
          </a:p>
          <a:p>
            <a:pPr>
              <a:buFont typeface="Arial" pitchFamily="34" charset="0"/>
              <a:buChar char="•"/>
            </a:pPr>
            <a:r>
              <a:rPr lang="en-GB" dirty="0" smtClean="0"/>
              <a:t> Results imply that gene regulatory networks identified </a:t>
            </a:r>
          </a:p>
          <a:p>
            <a:r>
              <a:rPr lang="en-GB" dirty="0" smtClean="0"/>
              <a:t>in simpler systems can be used to model more complex </a:t>
            </a:r>
          </a:p>
          <a:p>
            <a:r>
              <a:rPr lang="en-GB" dirty="0" smtClean="0"/>
              <a:t>biological systems</a:t>
            </a:r>
          </a:p>
          <a:p>
            <a:endParaRPr lang="en-GB"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Inter-species Mechanisms</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pic>
        <p:nvPicPr>
          <p:cNvPr id="6" name="Picture 5" descr="C:\Users\Yahya\Desktop\csMDIC Manuscript - UPS\New Figures\Figure 2 - Evaluation of the disease network.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b="46903"/>
          <a:stretch>
            <a:fillRect/>
          </a:stretch>
        </p:blipFill>
        <p:spPr bwMode="auto">
          <a:xfrm>
            <a:off x="1809728" y="1571612"/>
            <a:ext cx="6858048" cy="500066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Inter-species Mechanisms</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pic>
        <p:nvPicPr>
          <p:cNvPr id="6" name="Picture 5" descr="C:\Users\Yahya\Desktop\csMDIC Manuscript - UPS\New Figures\Figure 2 - Evaluation of the disease network.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53218"/>
          <a:stretch>
            <a:fillRect/>
          </a:stretch>
        </p:blipFill>
        <p:spPr bwMode="auto">
          <a:xfrm>
            <a:off x="1666852" y="1500174"/>
            <a:ext cx="7143800" cy="521497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1381100" y="1428736"/>
            <a:ext cx="8345487" cy="4821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r>
              <a:rPr kumimoji="0" lang="en-US" sz="6000" b="0" i="0" u="none" strike="noStrike" kern="0" cap="none" spc="0" normalizeH="0" baseline="0" noProof="0" dirty="0" smtClean="0">
                <a:ln>
                  <a:noFill/>
                </a:ln>
                <a:solidFill>
                  <a:schemeClr val="tx1"/>
                </a:solidFill>
                <a:effectLst/>
                <a:uLnTx/>
                <a:uFillTx/>
                <a:latin typeface="+mn-lt"/>
                <a:ea typeface="+mn-ea"/>
                <a:cs typeface="+mn-cs"/>
              </a:rPr>
              <a:t>2 Medical Data</a:t>
            </a:r>
          </a:p>
        </p:txBody>
      </p:sp>
      <p:pic>
        <p:nvPicPr>
          <p:cNvPr id="4" name="Picture 2" descr="I:\Allan\MoorfieldsTrajectoryWork\IDAMAP09\Paper\TedHRT.eps"/>
          <p:cNvPicPr>
            <a:picLocks noChangeAspect="1" noChangeArrowheads="1"/>
          </p:cNvPicPr>
          <p:nvPr/>
        </p:nvPicPr>
        <p:blipFill>
          <a:blip r:embed="rId2"/>
          <a:srcRect/>
          <a:stretch>
            <a:fillRect/>
          </a:stretch>
        </p:blipFill>
        <p:spPr bwMode="auto">
          <a:xfrm>
            <a:off x="3881430" y="3643313"/>
            <a:ext cx="2876553" cy="280566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mtClean="0"/>
              <a:t>Eye Disease: VF and HRT Data</a:t>
            </a:r>
          </a:p>
        </p:txBody>
      </p:sp>
      <p:sp>
        <p:nvSpPr>
          <p:cNvPr id="6147" name="Content Placeholder 2"/>
          <p:cNvSpPr>
            <a:spLocks noGrp="1"/>
          </p:cNvSpPr>
          <p:nvPr>
            <p:ph idx="1"/>
          </p:nvPr>
        </p:nvSpPr>
        <p:spPr>
          <a:xfrm>
            <a:off x="1320800" y="1524000"/>
            <a:ext cx="5360988" cy="4821238"/>
          </a:xfrm>
        </p:spPr>
        <p:txBody>
          <a:bodyPr/>
          <a:lstStyle/>
          <a:p>
            <a:pPr>
              <a:buClrTx/>
              <a:buSzPct val="90000"/>
              <a:buFont typeface="Arial" pitchFamily="34" charset="0"/>
              <a:buChar char="•"/>
            </a:pPr>
            <a:r>
              <a:rPr lang="en-GB" dirty="0" smtClean="0"/>
              <a:t>Progressive loss of the field of vision is characteristic of many eye diseases </a:t>
            </a:r>
          </a:p>
          <a:p>
            <a:pPr>
              <a:buClrTx/>
              <a:buSzPct val="90000"/>
              <a:buFont typeface="Arial" pitchFamily="34" charset="0"/>
              <a:buChar char="•"/>
            </a:pPr>
            <a:r>
              <a:rPr lang="en-GB" dirty="0" smtClean="0"/>
              <a:t>Glaucoma is a leading cause of irreversible blindness in the world.</a:t>
            </a:r>
          </a:p>
          <a:p>
            <a:pPr marL="742950" lvl="1">
              <a:buClrTx/>
              <a:buSzPct val="90000"/>
              <a:buFont typeface="Arial" pitchFamily="34" charset="0"/>
              <a:buChar char="•"/>
            </a:pPr>
            <a:r>
              <a:rPr lang="en-GB" dirty="0" smtClean="0"/>
              <a:t>VF Data: sensitivity of field of vision</a:t>
            </a:r>
          </a:p>
          <a:p>
            <a:pPr marL="742950" lvl="1">
              <a:buClrTx/>
              <a:buSzPct val="90000"/>
              <a:buFont typeface="Arial" pitchFamily="34" charset="0"/>
              <a:buChar char="•"/>
            </a:pPr>
            <a:r>
              <a:rPr lang="en-GB" dirty="0" smtClean="0"/>
              <a:t>HRT Data: anatomical info of retina</a:t>
            </a:r>
          </a:p>
        </p:txBody>
      </p:sp>
      <p:pic>
        <p:nvPicPr>
          <p:cNvPr id="6148" name="Picture 3" descr="I:\Allan\MoorfieldsTrajectoryWork\IDAMAP09\Paper\VFBad.eps"/>
          <p:cNvPicPr>
            <a:picLocks noChangeAspect="1" noChangeArrowheads="1"/>
          </p:cNvPicPr>
          <p:nvPr/>
        </p:nvPicPr>
        <p:blipFill>
          <a:blip r:embed="rId2"/>
          <a:srcRect/>
          <a:stretch>
            <a:fillRect/>
          </a:stretch>
        </p:blipFill>
        <p:spPr bwMode="auto">
          <a:xfrm>
            <a:off x="6824663" y="1755775"/>
            <a:ext cx="3024187" cy="2251075"/>
          </a:xfrm>
          <a:prstGeom prst="rect">
            <a:avLst/>
          </a:prstGeom>
          <a:noFill/>
          <a:ln w="9525">
            <a:noFill/>
            <a:miter lim="800000"/>
            <a:headEnd/>
            <a:tailEnd/>
          </a:ln>
        </p:spPr>
      </p:pic>
      <p:pic>
        <p:nvPicPr>
          <p:cNvPr id="6149" name="Picture 2" descr="I:\Allan\MoorfieldsTrajectoryWork\IDAMAP09\Paper\TedHRT.eps"/>
          <p:cNvPicPr>
            <a:picLocks noChangeAspect="1" noChangeArrowheads="1"/>
          </p:cNvPicPr>
          <p:nvPr/>
        </p:nvPicPr>
        <p:blipFill>
          <a:blip r:embed="rId3"/>
          <a:srcRect/>
          <a:stretch>
            <a:fillRect/>
          </a:stretch>
        </p:blipFill>
        <p:spPr bwMode="auto">
          <a:xfrm>
            <a:off x="6824663" y="4149725"/>
            <a:ext cx="2447925" cy="2387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a) Classification of Early Glaucoma</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0" name="Content Placeholder 2"/>
          <p:cNvSpPr txBox="1">
            <a:spLocks/>
          </p:cNvSpPr>
          <p:nvPr/>
        </p:nvSpPr>
        <p:spPr bwMode="auto">
          <a:xfrm>
            <a:off x="1452538" y="1676400"/>
            <a:ext cx="8347075"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folHlink"/>
              </a:buClr>
              <a:buSzPct val="60000"/>
              <a:buFont typeface="Wingdings" pitchFamily="2" charset="2"/>
              <a:buChar cha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1604938" y="1828800"/>
            <a:ext cx="8347075"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0" hangingPunct="0">
              <a:spcBef>
                <a:spcPct val="20000"/>
              </a:spcBef>
              <a:buSzPct val="90000"/>
              <a:buFont typeface="+mj-lt"/>
              <a:buAutoNum type="arabicPeriod"/>
            </a:pPr>
            <a:r>
              <a:rPr lang="en-GB" sz="2800" kern="0" dirty="0" smtClean="0">
                <a:latin typeface="+mn-lt"/>
              </a:rPr>
              <a:t>Expert Knowledge</a:t>
            </a:r>
          </a:p>
          <a:p>
            <a:pPr marL="514350" lvl="0" indent="-514350" eaLnBrk="0" hangingPunct="0">
              <a:spcBef>
                <a:spcPct val="20000"/>
              </a:spcBef>
              <a:buSzPct val="90000"/>
              <a:buFont typeface="+mj-lt"/>
              <a:buAutoNum type="arabicPeriod"/>
            </a:pPr>
            <a:r>
              <a:rPr lang="en-GB" sz="2800" kern="0" dirty="0" smtClean="0">
                <a:latin typeface="+mn-lt"/>
              </a:rPr>
              <a:t>Clinical Decision based on VF Tests</a:t>
            </a:r>
          </a:p>
          <a:p>
            <a:pPr marL="514350" lvl="0" indent="-514350" eaLnBrk="0" hangingPunct="0">
              <a:spcBef>
                <a:spcPct val="20000"/>
              </a:spcBef>
              <a:buSzPct val="90000"/>
              <a:buFont typeface="+mj-lt"/>
              <a:buAutoNum type="arabicPeriod"/>
            </a:pPr>
            <a:r>
              <a:rPr lang="en-GB" sz="2800" kern="0" dirty="0" smtClean="0">
                <a:latin typeface="+mn-lt"/>
              </a:rPr>
              <a:t>Clinical Decision based on HRT Image Tests</a:t>
            </a:r>
          </a:p>
          <a:p>
            <a:pPr marL="342900" indent="-342900" eaLnBrk="0" hangingPunct="0">
              <a:spcBef>
                <a:spcPct val="20000"/>
              </a:spcBef>
              <a:buSzPct val="90000"/>
            </a:pPr>
            <a:endParaRPr lang="en-GB" sz="2800" kern="0" dirty="0" smtClean="0">
              <a:latin typeface="+mn-lt"/>
            </a:endParaRPr>
          </a:p>
          <a:p>
            <a:pPr marL="342900" indent="-342900" eaLnBrk="0" hangingPunct="0">
              <a:spcBef>
                <a:spcPct val="20000"/>
              </a:spcBef>
              <a:buSzPct val="90000"/>
            </a:pPr>
            <a:r>
              <a:rPr lang="en-GB" sz="2800" kern="0" dirty="0" smtClean="0">
                <a:latin typeface="+mn-lt"/>
              </a:rPr>
              <a:t>Can we combine these to improve the detection of the early onset of glaucoma?</a:t>
            </a:r>
          </a:p>
          <a:p>
            <a:pPr marL="342900" lvl="0" indent="-342900" eaLnBrk="0" hangingPunct="0">
              <a:spcBef>
                <a:spcPct val="20000"/>
              </a:spcBef>
              <a:buClr>
                <a:schemeClr val="folHlink"/>
              </a:buClr>
              <a:buSzPct val="60000"/>
              <a:buFont typeface="Wingdings" pitchFamily="2" charset="2"/>
              <a:buChar cha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1452538" y="5214950"/>
            <a:ext cx="8072494" cy="1569660"/>
          </a:xfrm>
          <a:prstGeom prst="rect">
            <a:avLst/>
          </a:prstGeom>
        </p:spPr>
        <p:txBody>
          <a:bodyPr wrap="square">
            <a:spAutoFit/>
          </a:bodyPr>
          <a:lstStyle/>
          <a:p>
            <a:pPr>
              <a:buFont typeface="Wingdings" pitchFamily="2" charset="2"/>
              <a:buNone/>
            </a:pPr>
            <a:r>
              <a:rPr lang="en-GB" sz="1600" dirty="0" smtClean="0">
                <a:latin typeface="Arial" pitchFamily="34" charset="0"/>
                <a:cs typeface="Arial" pitchFamily="34" charset="0"/>
              </a:rPr>
              <a:t>(2010) </a:t>
            </a:r>
            <a:r>
              <a:rPr lang="en-GB" sz="1600" dirty="0" err="1" smtClean="0">
                <a:latin typeface="Arial" pitchFamily="34" charset="0"/>
                <a:cs typeface="Arial" pitchFamily="34" charset="0"/>
              </a:rPr>
              <a:t>Ceccon</a:t>
            </a:r>
            <a:r>
              <a:rPr lang="en-GB" sz="1600" dirty="0" smtClean="0">
                <a:latin typeface="Arial" pitchFamily="34" charset="0"/>
                <a:cs typeface="Arial" pitchFamily="34" charset="0"/>
              </a:rPr>
              <a:t>, S., </a:t>
            </a:r>
            <a:r>
              <a:rPr lang="en-GB" sz="1600" dirty="0" err="1" smtClean="0">
                <a:latin typeface="Arial" pitchFamily="34" charset="0"/>
                <a:cs typeface="Arial" pitchFamily="34" charset="0"/>
              </a:rPr>
              <a:t>Garway</a:t>
            </a:r>
            <a:r>
              <a:rPr lang="en-GB" sz="1600" dirty="0" smtClean="0">
                <a:latin typeface="Arial" pitchFamily="34" charset="0"/>
                <a:cs typeface="Arial" pitchFamily="34" charset="0"/>
              </a:rPr>
              <a:t>-Heath, D., </a:t>
            </a:r>
            <a:r>
              <a:rPr lang="en-GB" sz="1600" dirty="0" err="1" smtClean="0">
                <a:latin typeface="Arial" pitchFamily="34" charset="0"/>
                <a:cs typeface="Arial" pitchFamily="34" charset="0"/>
              </a:rPr>
              <a:t>Crabb</a:t>
            </a:r>
            <a:r>
              <a:rPr lang="en-GB" sz="1600" dirty="0" smtClean="0">
                <a:latin typeface="Arial" pitchFamily="34" charset="0"/>
                <a:cs typeface="Arial" pitchFamily="34" charset="0"/>
              </a:rPr>
              <a:t>, D. and Tucker, A., Investigations of Clinical Metrics and Anatomical Expertise with Bayesian Network Models for Classification in Early Glaucoma, Workshop on Supervised and Unsupervised Ensemble Methods and Their Applications (SUEMA 2010), held at the European Conference on Machine Learning and Principles and Practice of Knowledge Discovery in Databases (ECML/PKDD 2010)</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BN Classification of Early Glaucoma</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5" name="Content Placeholder 2"/>
          <p:cNvSpPr txBox="1">
            <a:spLocks/>
          </p:cNvSpPr>
          <p:nvPr/>
        </p:nvSpPr>
        <p:spPr bwMode="auto">
          <a:xfrm>
            <a:off x="1604938" y="1828800"/>
            <a:ext cx="8347075"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folHlink"/>
              </a:buClr>
              <a:buSzPct val="60000"/>
              <a:buFont typeface="Wingdings" pitchFamily="2" charset="2"/>
              <a:buChar cha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1452538" y="1928734"/>
            <a:ext cx="3429024" cy="2071770"/>
          </a:xfrm>
          <a:prstGeom prst="rect">
            <a:avLst/>
          </a:prstGeom>
          <a:noFill/>
          <a:ln w="9525">
            <a:noFill/>
            <a:miter lim="800000"/>
            <a:headEnd/>
            <a:tailEnd/>
          </a:ln>
          <a:effectLst/>
        </p:spPr>
      </p:pic>
      <p:sp>
        <p:nvSpPr>
          <p:cNvPr id="7" name="TextBox 6"/>
          <p:cNvSpPr txBox="1"/>
          <p:nvPr/>
        </p:nvSpPr>
        <p:spPr>
          <a:xfrm>
            <a:off x="1452538" y="1500174"/>
            <a:ext cx="3882153" cy="400110"/>
          </a:xfrm>
          <a:prstGeom prst="rect">
            <a:avLst/>
          </a:prstGeom>
          <a:noFill/>
        </p:spPr>
        <p:txBody>
          <a:bodyPr wrap="none" rtlCol="0">
            <a:spAutoFit/>
          </a:bodyPr>
          <a:lstStyle/>
          <a:p>
            <a:r>
              <a:rPr lang="en-GB" sz="2000" dirty="0" smtClean="0"/>
              <a:t>1) Learnt from Control Data only</a:t>
            </a:r>
            <a:endParaRPr lang="en-GB" sz="2000" dirty="0"/>
          </a:p>
        </p:txBody>
      </p:sp>
      <p:sp>
        <p:nvSpPr>
          <p:cNvPr id="9" name="TextBox 8"/>
          <p:cNvSpPr txBox="1"/>
          <p:nvPr/>
        </p:nvSpPr>
        <p:spPr>
          <a:xfrm>
            <a:off x="5268074" y="1500174"/>
            <a:ext cx="4247766" cy="400110"/>
          </a:xfrm>
          <a:prstGeom prst="rect">
            <a:avLst/>
          </a:prstGeom>
          <a:noFill/>
        </p:spPr>
        <p:txBody>
          <a:bodyPr wrap="none" rtlCol="0">
            <a:spAutoFit/>
          </a:bodyPr>
          <a:lstStyle/>
          <a:p>
            <a:r>
              <a:rPr lang="en-GB" sz="2000" dirty="0" smtClean="0"/>
              <a:t>2) Built from Anatomical Knowledge</a:t>
            </a:r>
            <a:endParaRPr lang="en-GB" sz="2000" dirty="0"/>
          </a:p>
        </p:txBody>
      </p:sp>
      <p:sp>
        <p:nvSpPr>
          <p:cNvPr id="12" name="TextBox 11"/>
          <p:cNvSpPr txBox="1"/>
          <p:nvPr/>
        </p:nvSpPr>
        <p:spPr>
          <a:xfrm>
            <a:off x="1381100" y="4100460"/>
            <a:ext cx="4011676" cy="400110"/>
          </a:xfrm>
          <a:prstGeom prst="rect">
            <a:avLst/>
          </a:prstGeom>
          <a:noFill/>
        </p:spPr>
        <p:txBody>
          <a:bodyPr wrap="none" rtlCol="0">
            <a:spAutoFit/>
          </a:bodyPr>
          <a:lstStyle/>
          <a:p>
            <a:r>
              <a:rPr lang="en-GB" sz="2000" dirty="0" smtClean="0"/>
              <a:t>3) Learnt based on MRA HRT Test</a:t>
            </a:r>
            <a:endParaRPr lang="en-GB" sz="2000" dirty="0"/>
          </a:p>
        </p:txBody>
      </p:sp>
      <p:sp>
        <p:nvSpPr>
          <p:cNvPr id="13" name="TextBox 12"/>
          <p:cNvSpPr txBox="1"/>
          <p:nvPr/>
        </p:nvSpPr>
        <p:spPr>
          <a:xfrm>
            <a:off x="5433246" y="4100460"/>
            <a:ext cx="3877472" cy="400110"/>
          </a:xfrm>
          <a:prstGeom prst="rect">
            <a:avLst/>
          </a:prstGeom>
          <a:noFill/>
        </p:spPr>
        <p:txBody>
          <a:bodyPr wrap="none" rtlCol="0">
            <a:spAutoFit/>
          </a:bodyPr>
          <a:lstStyle/>
          <a:p>
            <a:r>
              <a:rPr lang="en-GB" sz="2000" dirty="0" smtClean="0"/>
              <a:t>4) Learnt based on AGIS VF Test</a:t>
            </a:r>
            <a:endParaRPr lang="en-GB" sz="2000" dirty="0"/>
          </a:p>
        </p:txBody>
      </p:sp>
      <p:pic>
        <p:nvPicPr>
          <p:cNvPr id="10" name="Picture 4"/>
          <p:cNvPicPr>
            <a:picLocks noChangeAspect="1" noChangeArrowheads="1"/>
          </p:cNvPicPr>
          <p:nvPr/>
        </p:nvPicPr>
        <p:blipFill>
          <a:blip r:embed="rId3"/>
          <a:srcRect/>
          <a:stretch>
            <a:fillRect/>
          </a:stretch>
        </p:blipFill>
        <p:spPr bwMode="auto">
          <a:xfrm>
            <a:off x="5256241" y="2378279"/>
            <a:ext cx="4554543" cy="1122159"/>
          </a:xfrm>
          <a:prstGeom prst="rect">
            <a:avLst/>
          </a:prstGeom>
          <a:noFill/>
          <a:ln w="9525">
            <a:noFill/>
            <a:round/>
            <a:headEnd/>
            <a:tailEnd/>
          </a:ln>
          <a:effectLst/>
        </p:spPr>
      </p:pic>
      <p:pic>
        <p:nvPicPr>
          <p:cNvPr id="11" name="Picture 1" descr="C:\Users\cspgssc\Desktop\Codice\2010\SA 2010\boostrapping_classfirst\AGIS_trained\tmp.jpg"/>
          <p:cNvPicPr>
            <a:picLocks noChangeAspect="1" noChangeArrowheads="1"/>
          </p:cNvPicPr>
          <p:nvPr/>
        </p:nvPicPr>
        <p:blipFill>
          <a:blip r:embed="rId4"/>
          <a:srcRect/>
          <a:stretch>
            <a:fillRect/>
          </a:stretch>
        </p:blipFill>
        <p:spPr bwMode="auto">
          <a:xfrm>
            <a:off x="6024570" y="4429132"/>
            <a:ext cx="3071834" cy="2338866"/>
          </a:xfrm>
          <a:prstGeom prst="rect">
            <a:avLst/>
          </a:prstGeom>
          <a:noFill/>
        </p:spPr>
      </p:pic>
      <p:pic>
        <p:nvPicPr>
          <p:cNvPr id="14" name="Picture 1" descr="C:\Users\cspgssc\Desktop\Codice\2010\SA 2010\boostrapping_classfirst\MRA_trained\tmp.jpg"/>
          <p:cNvPicPr>
            <a:picLocks noChangeAspect="1" noChangeArrowheads="1"/>
          </p:cNvPicPr>
          <p:nvPr/>
        </p:nvPicPr>
        <p:blipFill>
          <a:blip r:embed="rId5"/>
          <a:srcRect/>
          <a:stretch>
            <a:fillRect/>
          </a:stretch>
        </p:blipFill>
        <p:spPr bwMode="auto">
          <a:xfrm>
            <a:off x="1738290" y="4568577"/>
            <a:ext cx="3452834" cy="2146571"/>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Overlap with Statistics</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0" name="Content Placeholder 2"/>
          <p:cNvSpPr txBox="1">
            <a:spLocks/>
          </p:cNvSpPr>
          <p:nvPr/>
        </p:nvSpPr>
        <p:spPr bwMode="auto">
          <a:xfrm>
            <a:off x="1452538" y="1676400"/>
            <a:ext cx="8347075"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folHlink"/>
              </a:buClr>
              <a:buSzPct val="60000"/>
              <a:buFont typeface="Wingdings" pitchFamily="2" charset="2"/>
              <a:buChar cha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3"/>
          <p:cNvSpPr txBox="1">
            <a:spLocks noChangeArrowheads="1"/>
          </p:cNvSpPr>
          <p:nvPr/>
        </p:nvSpPr>
        <p:spPr bwMode="auto">
          <a:xfrm>
            <a:off x="1320800" y="1524000"/>
            <a:ext cx="8585200"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GB" sz="3200" dirty="0" smtClean="0"/>
              <a:t>“Statistics is the art to collect, to display, to analyze, and to interpret data in order </a:t>
            </a:r>
            <a:r>
              <a:rPr lang="en-GB" sz="3200" b="1" i="1" dirty="0" smtClean="0"/>
              <a:t>to gain new knowledge.</a:t>
            </a:r>
            <a:r>
              <a:rPr lang="en-GB" sz="3200" dirty="0" smtClean="0"/>
              <a:t>” Sachs 1999</a:t>
            </a:r>
          </a:p>
          <a:p>
            <a:endParaRPr lang="en-GB" sz="3200" dirty="0" smtClean="0"/>
          </a:p>
          <a:p>
            <a:r>
              <a:rPr lang="en-GB" sz="3200" dirty="0" smtClean="0"/>
              <a:t>“... statistics, that is, the mathematical treatment of reality ...” Hannah Arendt</a:t>
            </a:r>
          </a:p>
          <a:p>
            <a:endParaRPr lang="en-GB" sz="3200" dirty="0" smtClean="0"/>
          </a:p>
          <a:p>
            <a:r>
              <a:rPr lang="en-GB" sz="3200" dirty="0" smtClean="0"/>
              <a:t>“There are lies, damned lies, and statistics.”</a:t>
            </a:r>
          </a:p>
          <a:p>
            <a:r>
              <a:rPr lang="en-GB" sz="3200" dirty="0" smtClean="0"/>
              <a:t>Benjamin Disraeli</a:t>
            </a: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BN Classification of Early Glaucoma</a:t>
            </a:r>
          </a:p>
        </p:txBody>
      </p:sp>
      <p:sp>
        <p:nvSpPr>
          <p:cNvPr id="37" name="Rectangle 36"/>
          <p:cNvSpPr/>
          <p:nvPr/>
        </p:nvSpPr>
        <p:spPr>
          <a:xfrm>
            <a:off x="2452670" y="5391160"/>
            <a:ext cx="5762090" cy="830997"/>
          </a:xfrm>
          <a:prstGeom prst="rect">
            <a:avLst/>
          </a:prstGeom>
        </p:spPr>
        <p:txBody>
          <a:bodyPr wrap="none">
            <a:spAutoFit/>
          </a:bodyPr>
          <a:lstStyle/>
          <a:p>
            <a:pPr>
              <a:buFontTx/>
              <a:buChar char="-"/>
            </a:pPr>
            <a:r>
              <a:rPr lang="en-GB" sz="1600" dirty="0" smtClean="0">
                <a:solidFill>
                  <a:schemeClr val="tx1"/>
                </a:solidFill>
              </a:rPr>
              <a:t> Different networks capture different features (AGIS </a:t>
            </a:r>
            <a:r>
              <a:rPr lang="en-GB" sz="1600" dirty="0" err="1" smtClean="0">
                <a:solidFill>
                  <a:schemeClr val="tx1"/>
                </a:solidFill>
              </a:rPr>
              <a:t>vs</a:t>
            </a:r>
            <a:r>
              <a:rPr lang="en-GB" sz="1600" dirty="0" smtClean="0">
                <a:solidFill>
                  <a:schemeClr val="tx1"/>
                </a:solidFill>
              </a:rPr>
              <a:t> MRA)</a:t>
            </a:r>
          </a:p>
          <a:p>
            <a:pPr>
              <a:buFontTx/>
              <a:buChar char="-"/>
            </a:pPr>
            <a:r>
              <a:rPr lang="en-GB" sz="1600" dirty="0" smtClean="0">
                <a:solidFill>
                  <a:schemeClr val="tx1"/>
                </a:solidFill>
              </a:rPr>
              <a:t> Anatomy network is better in finding converters </a:t>
            </a:r>
          </a:p>
          <a:p>
            <a:pPr>
              <a:buFontTx/>
              <a:buChar char="-"/>
            </a:pPr>
            <a:r>
              <a:rPr lang="en-GB" sz="1600" dirty="0" smtClean="0">
                <a:solidFill>
                  <a:schemeClr val="tx1"/>
                </a:solidFill>
              </a:rPr>
              <a:t> Control-based network is better in finding controls </a:t>
            </a:r>
            <a:endParaRPr lang="en-GB" sz="1600" dirty="0"/>
          </a:p>
        </p:txBody>
      </p:sp>
      <p:pic>
        <p:nvPicPr>
          <p:cNvPr id="26625" name="Picture 1"/>
          <p:cNvPicPr>
            <a:picLocks noChangeAspect="1" noChangeArrowheads="1"/>
          </p:cNvPicPr>
          <p:nvPr/>
        </p:nvPicPr>
        <p:blipFill>
          <a:blip r:embed="rId2"/>
          <a:srcRect/>
          <a:stretch>
            <a:fillRect/>
          </a:stretch>
        </p:blipFill>
        <p:spPr bwMode="auto">
          <a:xfrm>
            <a:off x="1309662" y="1714488"/>
            <a:ext cx="8312179" cy="35719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err="1" smtClean="0"/>
              <a:t>Modelling</a:t>
            </a:r>
            <a:r>
              <a:rPr lang="en-US" dirty="0" smtClean="0"/>
              <a:t> Clinical Data</a:t>
            </a:r>
          </a:p>
        </p:txBody>
      </p:sp>
      <p:sp>
        <p:nvSpPr>
          <p:cNvPr id="4099" name="Rectangle 3"/>
          <p:cNvSpPr>
            <a:spLocks noGrp="1" noChangeArrowheads="1"/>
          </p:cNvSpPr>
          <p:nvPr>
            <p:ph type="body" idx="1"/>
          </p:nvPr>
        </p:nvSpPr>
        <p:spPr/>
        <p:txBody>
          <a:bodyPr/>
          <a:lstStyle/>
          <a:p>
            <a:pPr>
              <a:buClrTx/>
              <a:buSzPct val="90000"/>
              <a:buFont typeface="Arial" pitchFamily="34" charset="0"/>
              <a:buChar char="•"/>
            </a:pPr>
            <a:r>
              <a:rPr lang="en-US" sz="2800" dirty="0" smtClean="0"/>
              <a:t> Biomedical studies often involve data sampled from a cross-section of a population</a:t>
            </a:r>
          </a:p>
          <a:p>
            <a:pPr lvl="1">
              <a:buClrTx/>
              <a:buSzPct val="90000"/>
              <a:buFont typeface="Arial" pitchFamily="34" charset="0"/>
              <a:buChar char="•"/>
            </a:pPr>
            <a:r>
              <a:rPr lang="en-US" sz="2200" dirty="0" smtClean="0"/>
              <a:t>Collecting medical information on patients suffering from a particular disease and controls</a:t>
            </a:r>
          </a:p>
          <a:p>
            <a:pPr>
              <a:buClrTx/>
              <a:buSzPct val="90000"/>
              <a:buFont typeface="Arial" pitchFamily="34" charset="0"/>
              <a:buChar char="•"/>
            </a:pPr>
            <a:r>
              <a:rPr lang="en-US" sz="2800" dirty="0" smtClean="0"/>
              <a:t> These studies show a “snapshot” of the disease process but disease is inherently temporal:</a:t>
            </a:r>
          </a:p>
          <a:p>
            <a:pPr lvl="1">
              <a:buClrTx/>
              <a:buSzPct val="90000"/>
              <a:buFont typeface="Arial" pitchFamily="34" charset="0"/>
              <a:buChar char="•"/>
            </a:pPr>
            <a:r>
              <a:rPr lang="en-US" sz="2200" dirty="0" smtClean="0"/>
              <a:t>Previously healthy people can develop a disease over time going through different stages of severity</a:t>
            </a:r>
          </a:p>
          <a:p>
            <a:pPr>
              <a:buClrTx/>
              <a:buSzPct val="90000"/>
              <a:buFont typeface="Arial" pitchFamily="34" charset="0"/>
              <a:buChar char="•"/>
            </a:pPr>
            <a:r>
              <a:rPr lang="en-US" sz="2800" dirty="0" smtClean="0"/>
              <a:t> If we want to model the development of such processes, usually require longitudinal data (expensive)</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b) Pseudo Time-Series for CS Data</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0" name="Content Placeholder 2"/>
          <p:cNvSpPr txBox="1">
            <a:spLocks/>
          </p:cNvSpPr>
          <p:nvPr/>
        </p:nvSpPr>
        <p:spPr bwMode="auto">
          <a:xfrm>
            <a:off x="1452538" y="1676400"/>
            <a:ext cx="8347075"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folHlink"/>
              </a:buClr>
              <a:buSzPct val="60000"/>
              <a:buFont typeface="Wingdings" pitchFamily="2" charset="2"/>
              <a:buChar cha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1604938" y="1828800"/>
            <a:ext cx="8347075"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folHlink"/>
              </a:buClr>
              <a:buSzPct val="60000"/>
              <a:buFont typeface="Wingdings" pitchFamily="2" charset="2"/>
              <a:buChar cha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8369" name="Picture 1"/>
          <p:cNvPicPr>
            <a:picLocks noChangeAspect="1" noChangeArrowheads="1"/>
          </p:cNvPicPr>
          <p:nvPr/>
        </p:nvPicPr>
        <p:blipFill>
          <a:blip r:embed="rId2"/>
          <a:srcRect/>
          <a:stretch>
            <a:fillRect/>
          </a:stretch>
        </p:blipFill>
        <p:spPr bwMode="auto">
          <a:xfrm>
            <a:off x="2381232" y="1428736"/>
            <a:ext cx="5648552" cy="4694900"/>
          </a:xfrm>
          <a:prstGeom prst="rect">
            <a:avLst/>
          </a:prstGeom>
          <a:noFill/>
          <a:ln w="9525">
            <a:noFill/>
            <a:miter lim="800000"/>
            <a:headEnd/>
            <a:tailEnd/>
          </a:ln>
          <a:effectLst/>
        </p:spPr>
      </p:pic>
      <p:sp>
        <p:nvSpPr>
          <p:cNvPr id="7" name="Rectangle 6"/>
          <p:cNvSpPr/>
          <p:nvPr/>
        </p:nvSpPr>
        <p:spPr>
          <a:xfrm>
            <a:off x="1523976" y="6215082"/>
            <a:ext cx="8001056" cy="523220"/>
          </a:xfrm>
          <a:prstGeom prst="rect">
            <a:avLst/>
          </a:prstGeom>
        </p:spPr>
        <p:txBody>
          <a:bodyPr wrap="square">
            <a:spAutoFit/>
          </a:bodyPr>
          <a:lstStyle/>
          <a:p>
            <a:pPr>
              <a:buNone/>
            </a:pPr>
            <a:r>
              <a:rPr lang="en-GB" sz="1400" dirty="0" smtClean="0">
                <a:latin typeface="Arial" pitchFamily="34" charset="0"/>
                <a:cs typeface="Arial" pitchFamily="34" charset="0"/>
              </a:rPr>
              <a:t>Tucker, A. and Garway-Heath, D., The Pseudo Temporal Bootstrap for Predicting Glaucoma from Cross-Sectional Visual Field Data, IEEE Transactions on IT in Biomedicine 14 (1) : 79-85 , 2010</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Pseudo Time-Series Models</a:t>
            </a:r>
          </a:p>
        </p:txBody>
      </p:sp>
      <p:sp>
        <p:nvSpPr>
          <p:cNvPr id="5123" name="Rectangle 3"/>
          <p:cNvSpPr>
            <a:spLocks noGrp="1" noChangeArrowheads="1"/>
          </p:cNvSpPr>
          <p:nvPr>
            <p:ph type="body" idx="1"/>
          </p:nvPr>
        </p:nvSpPr>
        <p:spPr>
          <a:xfrm>
            <a:off x="1320800" y="1524000"/>
            <a:ext cx="8585200" cy="4821238"/>
          </a:xfrm>
        </p:spPr>
        <p:txBody>
          <a:bodyPr/>
          <a:lstStyle/>
          <a:p>
            <a:pPr>
              <a:buClrTx/>
              <a:buSzPct val="90000"/>
              <a:buFont typeface="Arial Unicode MS" pitchFamily="34" charset="-128"/>
              <a:buChar char="•"/>
            </a:pPr>
            <a:r>
              <a:rPr lang="en-US" sz="2800" dirty="0" smtClean="0"/>
              <a:t>Ordering </a:t>
            </a:r>
            <a:r>
              <a:rPr lang="en-US" sz="2800" dirty="0" err="1" smtClean="0"/>
              <a:t>labelled</a:t>
            </a:r>
            <a:r>
              <a:rPr lang="en-US" sz="2800" dirty="0" smtClean="0"/>
              <a:t> CS data based upon Minimum Spanning Trees &amp; PQ-Trees (Rifkin et al. 2000)</a:t>
            </a:r>
          </a:p>
          <a:p>
            <a:pPr>
              <a:buClrTx/>
              <a:buSzPct val="90000"/>
              <a:buFont typeface="Arial Unicode MS" pitchFamily="34" charset="-128"/>
              <a:buChar char="•"/>
            </a:pPr>
            <a:r>
              <a:rPr lang="en-US" sz="2800" dirty="0" smtClean="0"/>
              <a:t>Treat ordered data as “Pseudo Time-Series” to build temporal models (Tucker et al., 2009)</a:t>
            </a:r>
          </a:p>
          <a:p>
            <a:pPr>
              <a:buClrTx/>
              <a:buSzPct val="90000"/>
              <a:buFont typeface="Arial Unicode MS" pitchFamily="34" charset="-128"/>
              <a:buChar char="•"/>
            </a:pPr>
            <a:r>
              <a:rPr lang="en-US" sz="2800" dirty="0" smtClean="0"/>
              <a:t>Here we use hidden variables to discover disease states (and transitions) within these pseudo time-series </a:t>
            </a:r>
          </a:p>
          <a:p>
            <a:pPr>
              <a:buFont typeface="Wingdings" pitchFamily="2" charset="2"/>
              <a:buNone/>
            </a:pPr>
            <a:endParaRPr lang="en-GB" sz="1400" b="1" dirty="0" smtClean="0">
              <a:latin typeface="Bradley Hand ITC" pitchFamily="66" charset="0"/>
            </a:endParaRPr>
          </a:p>
          <a:p>
            <a:pPr>
              <a:buFont typeface="Arial" charset="0"/>
              <a:buChar char="•"/>
            </a:pPr>
            <a:endParaRPr lang="en-US" sz="1400" b="1" dirty="0" smtClean="0">
              <a:latin typeface="Bradley Hand ITC" pitchFamily="66"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Discovered State Transitions</a:t>
            </a:r>
          </a:p>
        </p:txBody>
      </p:sp>
      <p:pic>
        <p:nvPicPr>
          <p:cNvPr id="8195" name="Picture 19" descr="I:\Allan\MoorfieldsTrajectoryWork\IDAMAP09\Paper\CombHMMStates.eps"/>
          <p:cNvPicPr>
            <a:picLocks noChangeAspect="1" noChangeArrowheads="1"/>
          </p:cNvPicPr>
          <p:nvPr/>
        </p:nvPicPr>
        <p:blipFill>
          <a:blip r:embed="rId2"/>
          <a:srcRect/>
          <a:stretch>
            <a:fillRect/>
          </a:stretch>
        </p:blipFill>
        <p:spPr bwMode="auto">
          <a:xfrm>
            <a:off x="6289675" y="2490788"/>
            <a:ext cx="3559175" cy="3009900"/>
          </a:xfrm>
          <a:prstGeom prst="rect">
            <a:avLst/>
          </a:prstGeom>
          <a:noFill/>
          <a:ln w="9525">
            <a:noFill/>
            <a:miter lim="800000"/>
            <a:headEnd/>
            <a:tailEnd/>
          </a:ln>
        </p:spPr>
      </p:pic>
      <p:sp>
        <p:nvSpPr>
          <p:cNvPr id="8196" name="Rectangle 3"/>
          <p:cNvSpPr>
            <a:spLocks noChangeArrowheads="1"/>
          </p:cNvSpPr>
          <p:nvPr/>
        </p:nvSpPr>
        <p:spPr bwMode="auto">
          <a:xfrm>
            <a:off x="1208088" y="1557338"/>
            <a:ext cx="5530862" cy="4821237"/>
          </a:xfrm>
          <a:prstGeom prst="rect">
            <a:avLst/>
          </a:prstGeom>
          <a:noFill/>
          <a:ln w="9525">
            <a:noFill/>
            <a:miter lim="800000"/>
            <a:headEnd/>
            <a:tailEnd/>
          </a:ln>
        </p:spPr>
        <p:txBody>
          <a:bodyPr/>
          <a:lstStyle/>
          <a:p>
            <a:pPr marL="342900" indent="-342900" eaLnBrk="0" hangingPunct="0">
              <a:spcBef>
                <a:spcPct val="20000"/>
              </a:spcBef>
              <a:buSzPct val="90000"/>
              <a:buFont typeface="Arial" pitchFamily="34" charset="0"/>
              <a:buChar char="•"/>
            </a:pPr>
            <a:r>
              <a:rPr lang="en-US" dirty="0">
                <a:latin typeface="Arial Unicode MS" pitchFamily="34" charset="-128"/>
              </a:rPr>
              <a:t>Our algorithm </a:t>
            </a:r>
            <a:r>
              <a:rPr lang="en-US" dirty="0" err="1">
                <a:latin typeface="Arial Unicode MS" pitchFamily="34" charset="-128"/>
              </a:rPr>
              <a:t>unlabels</a:t>
            </a:r>
            <a:r>
              <a:rPr lang="en-US" dirty="0">
                <a:latin typeface="Arial Unicode MS" pitchFamily="34" charset="-128"/>
              </a:rPr>
              <a:t> the known healthy / disease states (used to build the Pseudo TS)</a:t>
            </a:r>
          </a:p>
          <a:p>
            <a:pPr marL="342900" indent="-342900" eaLnBrk="0" hangingPunct="0">
              <a:spcBef>
                <a:spcPct val="20000"/>
              </a:spcBef>
              <a:buSzPct val="90000"/>
              <a:buFont typeface="Arial" pitchFamily="34" charset="0"/>
              <a:buChar char="•"/>
            </a:pPr>
            <a:r>
              <a:rPr lang="en-US" dirty="0">
                <a:latin typeface="Arial Unicode MS" pitchFamily="34" charset="-128"/>
              </a:rPr>
              <a:t>Uses EM to relearn an increasing no. of hidden states</a:t>
            </a:r>
          </a:p>
          <a:p>
            <a:pPr marL="342900" indent="-342900" eaLnBrk="0" hangingPunct="0">
              <a:spcBef>
                <a:spcPct val="20000"/>
              </a:spcBef>
              <a:buSzPct val="90000"/>
              <a:buFont typeface="Arial" pitchFamily="34" charset="0"/>
              <a:buChar char="•"/>
            </a:pPr>
            <a:r>
              <a:rPr lang="en-US" dirty="0">
                <a:latin typeface="Arial Unicode MS" pitchFamily="34" charset="-128"/>
              </a:rPr>
              <a:t>The discovered states and their trajectories show:</a:t>
            </a:r>
          </a:p>
          <a:p>
            <a:pPr marL="860425" lvl="1" indent="-285750" eaLnBrk="0" hangingPunct="0">
              <a:spcBef>
                <a:spcPct val="20000"/>
              </a:spcBef>
              <a:buSzPct val="90000"/>
              <a:buFont typeface="Arial" pitchFamily="34" charset="0"/>
              <a:buChar char="•"/>
            </a:pPr>
            <a:r>
              <a:rPr lang="en-US" dirty="0">
                <a:latin typeface="Arial Unicode MS" pitchFamily="34" charset="-128"/>
              </a:rPr>
              <a:t>Stable healthy state (4)</a:t>
            </a:r>
          </a:p>
          <a:p>
            <a:pPr marL="860425" lvl="1" indent="-285750" eaLnBrk="0" hangingPunct="0">
              <a:spcBef>
                <a:spcPct val="20000"/>
              </a:spcBef>
              <a:buSzPct val="90000"/>
              <a:buFont typeface="Arial" pitchFamily="34" charset="0"/>
              <a:buChar char="•"/>
            </a:pPr>
            <a:r>
              <a:rPr lang="en-US" dirty="0">
                <a:latin typeface="Arial Unicode MS" pitchFamily="34" charset="-128"/>
              </a:rPr>
              <a:t>Stable disease state (1)</a:t>
            </a:r>
          </a:p>
          <a:p>
            <a:pPr marL="860425" lvl="1" indent="-285750" eaLnBrk="0" hangingPunct="0">
              <a:spcBef>
                <a:spcPct val="20000"/>
              </a:spcBef>
              <a:buSzPct val="90000"/>
              <a:buFont typeface="Arial" pitchFamily="34" charset="0"/>
              <a:buChar char="•"/>
            </a:pPr>
            <a:r>
              <a:rPr lang="en-US" dirty="0" smtClean="0">
                <a:latin typeface="Arial Unicode MS" pitchFamily="34" charset="-128"/>
              </a:rPr>
              <a:t>Glaucoma in HRT only (3</a:t>
            </a:r>
            <a:r>
              <a:rPr lang="en-US" dirty="0">
                <a:latin typeface="Arial Unicode MS" pitchFamily="34" charset="-128"/>
              </a:rPr>
              <a:t>)</a:t>
            </a:r>
          </a:p>
          <a:p>
            <a:pPr marL="860425" lvl="1" indent="-285750" eaLnBrk="0" hangingPunct="0">
              <a:spcBef>
                <a:spcPct val="20000"/>
              </a:spcBef>
              <a:buSzPct val="90000"/>
              <a:buFont typeface="Arial" pitchFamily="34" charset="0"/>
              <a:buChar char="•"/>
            </a:pPr>
            <a:r>
              <a:rPr lang="en-US" dirty="0" smtClean="0">
                <a:latin typeface="Arial Unicode MS" pitchFamily="34" charset="-128"/>
              </a:rPr>
              <a:t>Glaucoma in VF only (2</a:t>
            </a:r>
            <a:r>
              <a:rPr lang="en-US" dirty="0">
                <a:latin typeface="Arial Unicode MS" pitchFamily="34" charset="-128"/>
              </a:rPr>
              <a:t>)</a:t>
            </a:r>
          </a:p>
        </p:txBody>
      </p:sp>
      <p:sp>
        <p:nvSpPr>
          <p:cNvPr id="8197" name="TextBox 4"/>
          <p:cNvSpPr txBox="1">
            <a:spLocks noChangeArrowheads="1"/>
          </p:cNvSpPr>
          <p:nvPr/>
        </p:nvSpPr>
        <p:spPr bwMode="auto">
          <a:xfrm>
            <a:off x="8310563" y="5786438"/>
            <a:ext cx="1230312" cy="461962"/>
          </a:xfrm>
          <a:prstGeom prst="rect">
            <a:avLst/>
          </a:prstGeom>
          <a:noFill/>
          <a:ln w="9525">
            <a:noFill/>
            <a:miter lim="800000"/>
            <a:headEnd/>
            <a:tailEnd/>
          </a:ln>
        </p:spPr>
        <p:txBody>
          <a:bodyPr wrap="none">
            <a:spAutoFit/>
          </a:bodyPr>
          <a:lstStyle/>
          <a:p>
            <a:r>
              <a:rPr lang="en-GB">
                <a:latin typeface="Bradley Hand ITC" pitchFamily="66" charset="0"/>
              </a:rPr>
              <a:t>Healthy</a:t>
            </a:r>
          </a:p>
        </p:txBody>
      </p:sp>
      <p:sp>
        <p:nvSpPr>
          <p:cNvPr id="8198" name="TextBox 5"/>
          <p:cNvSpPr txBox="1">
            <a:spLocks noChangeArrowheads="1"/>
          </p:cNvSpPr>
          <p:nvPr/>
        </p:nvSpPr>
        <p:spPr bwMode="auto">
          <a:xfrm>
            <a:off x="6667500" y="1857375"/>
            <a:ext cx="2005013" cy="461963"/>
          </a:xfrm>
          <a:prstGeom prst="rect">
            <a:avLst/>
          </a:prstGeom>
          <a:noFill/>
          <a:ln w="9525">
            <a:noFill/>
            <a:miter lim="800000"/>
            <a:headEnd/>
            <a:tailEnd/>
          </a:ln>
        </p:spPr>
        <p:txBody>
          <a:bodyPr wrap="none">
            <a:spAutoFit/>
          </a:bodyPr>
          <a:lstStyle/>
          <a:p>
            <a:r>
              <a:rPr lang="en-GB">
                <a:latin typeface="Bradley Hand ITC" pitchFamily="66" charset="0"/>
              </a:rPr>
              <a:t>Severe Disease</a:t>
            </a:r>
          </a:p>
        </p:txBody>
      </p:sp>
      <p:cxnSp>
        <p:nvCxnSpPr>
          <p:cNvPr id="8199" name="Straight Arrow Connector 7"/>
          <p:cNvCxnSpPr>
            <a:cxnSpLocks noChangeShapeType="1"/>
            <a:stCxn id="8197" idx="0"/>
          </p:cNvCxnSpPr>
          <p:nvPr/>
        </p:nvCxnSpPr>
        <p:spPr bwMode="auto">
          <a:xfrm rot="5400000" flipH="1" flipV="1">
            <a:off x="8689181" y="5522119"/>
            <a:ext cx="500063" cy="28575"/>
          </a:xfrm>
          <a:prstGeom prst="straightConnector1">
            <a:avLst/>
          </a:prstGeom>
          <a:noFill/>
          <a:ln w="9525" algn="ctr">
            <a:solidFill>
              <a:schemeClr val="tx1"/>
            </a:solidFill>
            <a:miter lim="800000"/>
            <a:headEnd/>
            <a:tailEnd type="arrow" w="med" len="med"/>
          </a:ln>
        </p:spPr>
      </p:cxnSp>
      <p:cxnSp>
        <p:nvCxnSpPr>
          <p:cNvPr id="8200" name="Straight Arrow Connector 9"/>
          <p:cNvCxnSpPr>
            <a:cxnSpLocks noChangeShapeType="1"/>
          </p:cNvCxnSpPr>
          <p:nvPr/>
        </p:nvCxnSpPr>
        <p:spPr bwMode="auto">
          <a:xfrm rot="16200000" flipH="1">
            <a:off x="6810375" y="2571750"/>
            <a:ext cx="714375" cy="142875"/>
          </a:xfrm>
          <a:prstGeom prst="straightConnector1">
            <a:avLst/>
          </a:prstGeom>
          <a:noFill/>
          <a:ln w="9525" algn="ctr">
            <a:solidFill>
              <a:schemeClr val="tx1"/>
            </a:solidFill>
            <a:miter lim="800000"/>
            <a:headEnd/>
            <a:tailEnd type="arrow" w="med" len="med"/>
          </a:ln>
        </p:spPr>
      </p:cxn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Applicable to any clinical CS study?</a:t>
            </a:r>
          </a:p>
        </p:txBody>
      </p:sp>
      <p:pic>
        <p:nvPicPr>
          <p:cNvPr id="9" name="P 5"/>
          <p:cNvPicPr/>
          <p:nvPr/>
        </p:nvPicPr>
        <p:blipFill>
          <a:blip r:embed="rId2"/>
          <a:srcRect/>
          <a:stretch>
            <a:fillRect/>
          </a:stretch>
        </p:blipFill>
        <p:spPr bwMode="auto">
          <a:xfrm>
            <a:off x="2881298" y="2643183"/>
            <a:ext cx="5143536" cy="4143403"/>
          </a:xfrm>
          <a:prstGeom prst="rect">
            <a:avLst/>
          </a:prstGeom>
          <a:noFill/>
          <a:ln w="9525">
            <a:noFill/>
            <a:miter lim="800000"/>
            <a:headEnd/>
            <a:tailEnd/>
          </a:ln>
        </p:spPr>
      </p:pic>
      <p:sp>
        <p:nvSpPr>
          <p:cNvPr id="10" name="Rectangle 3"/>
          <p:cNvSpPr>
            <a:spLocks noChangeArrowheads="1"/>
          </p:cNvSpPr>
          <p:nvPr/>
        </p:nvSpPr>
        <p:spPr bwMode="auto">
          <a:xfrm>
            <a:off x="1208088" y="1557338"/>
            <a:ext cx="8459820" cy="4821237"/>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pPr>
            <a:r>
              <a:rPr lang="en-US" sz="3600" dirty="0" smtClean="0">
                <a:latin typeface="Arial Unicode MS" pitchFamily="34" charset="-128"/>
              </a:rPr>
              <a:t>Breast Cancer:</a:t>
            </a:r>
          </a:p>
          <a:p>
            <a:pPr marL="342900" indent="-342900" eaLnBrk="0" hangingPunct="0">
              <a:spcBef>
                <a:spcPct val="20000"/>
              </a:spcBef>
              <a:buClr>
                <a:schemeClr val="folHlink"/>
              </a:buClr>
              <a:buSzPct val="60000"/>
            </a:pPr>
            <a:r>
              <a:rPr lang="en-US" sz="3600" dirty="0" smtClean="0">
                <a:latin typeface="Arial Unicode MS" pitchFamily="34" charset="-128"/>
              </a:rPr>
              <a:t>Found key variable with ‘tipping point’</a:t>
            </a:r>
            <a:endParaRPr lang="en-US" sz="3600" dirty="0">
              <a:latin typeface="Arial Unicode MS" pitchFamily="34" charset="-128"/>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Applicable to any clinical CS study?</a:t>
            </a:r>
          </a:p>
        </p:txBody>
      </p:sp>
      <p:pic>
        <p:nvPicPr>
          <p:cNvPr id="4" name="Picture 3"/>
          <p:cNvPicPr/>
          <p:nvPr/>
        </p:nvPicPr>
        <p:blipFill>
          <a:blip r:embed="rId2"/>
          <a:srcRect/>
          <a:stretch>
            <a:fillRect/>
          </a:stretch>
        </p:blipFill>
        <p:spPr bwMode="auto">
          <a:xfrm>
            <a:off x="3809992" y="3000373"/>
            <a:ext cx="5357850" cy="3714775"/>
          </a:xfrm>
          <a:prstGeom prst="rect">
            <a:avLst/>
          </a:prstGeom>
          <a:noFill/>
          <a:ln w="9525">
            <a:noFill/>
            <a:miter lim="800000"/>
            <a:headEnd/>
            <a:tailEnd/>
          </a:ln>
        </p:spPr>
      </p:pic>
      <p:sp>
        <p:nvSpPr>
          <p:cNvPr id="5" name="Rectangle 3"/>
          <p:cNvSpPr>
            <a:spLocks noChangeArrowheads="1"/>
          </p:cNvSpPr>
          <p:nvPr/>
        </p:nvSpPr>
        <p:spPr bwMode="auto">
          <a:xfrm>
            <a:off x="1208088" y="1557338"/>
            <a:ext cx="8316944" cy="4821237"/>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pPr>
            <a:r>
              <a:rPr lang="en-US" sz="3600" dirty="0" smtClean="0">
                <a:latin typeface="Arial Unicode MS" pitchFamily="34" charset="-128"/>
              </a:rPr>
              <a:t>Parkinson’s Disease:</a:t>
            </a:r>
          </a:p>
          <a:p>
            <a:pPr marL="342900" indent="-342900" eaLnBrk="0" hangingPunct="0">
              <a:spcBef>
                <a:spcPct val="20000"/>
              </a:spcBef>
              <a:buClr>
                <a:schemeClr val="folHlink"/>
              </a:buClr>
              <a:buSzPct val="60000"/>
            </a:pPr>
            <a:r>
              <a:rPr lang="en-US" sz="3600" dirty="0" smtClean="0">
                <a:latin typeface="Arial Unicode MS" pitchFamily="34" charset="-128"/>
              </a:rPr>
              <a:t>Found cluster of controls with mild symptoms</a:t>
            </a:r>
            <a:endParaRPr lang="en-US" sz="3600" dirty="0">
              <a:latin typeface="Arial Unicode MS" pitchFamily="34" charset="-128"/>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mtClean="0"/>
              <a:t>Conclusions</a:t>
            </a:r>
          </a:p>
        </p:txBody>
      </p:sp>
      <p:sp>
        <p:nvSpPr>
          <p:cNvPr id="10243" name="Rectangle 4"/>
          <p:cNvSpPr>
            <a:spLocks noGrp="1" noChangeArrowheads="1"/>
          </p:cNvSpPr>
          <p:nvPr>
            <p:ph type="body" idx="1"/>
          </p:nvPr>
        </p:nvSpPr>
        <p:spPr>
          <a:noFill/>
        </p:spPr>
        <p:txBody>
          <a:bodyPr/>
          <a:lstStyle/>
          <a:p>
            <a:pPr>
              <a:buClrTx/>
              <a:buSzPct val="90000"/>
              <a:buFont typeface="Arial Unicode MS" pitchFamily="34" charset="-128"/>
              <a:buChar char="•"/>
            </a:pPr>
            <a:r>
              <a:rPr lang="en-GB" sz="2800" dirty="0" smtClean="0"/>
              <a:t>We explore how to build time-series models from cross-sectional data</a:t>
            </a:r>
          </a:p>
          <a:p>
            <a:pPr>
              <a:buClrTx/>
              <a:buSzPct val="90000"/>
              <a:buFont typeface="Arial Unicode MS" pitchFamily="34" charset="-128"/>
              <a:buChar char="•"/>
            </a:pPr>
            <a:r>
              <a:rPr lang="en-GB" sz="2800" dirty="0" smtClean="0"/>
              <a:t>Here we use a simple incremental approach to discover hidden states and the transitions between them </a:t>
            </a:r>
          </a:p>
          <a:p>
            <a:pPr>
              <a:buClrTx/>
              <a:buSzPct val="90000"/>
              <a:buFont typeface="Arial Unicode MS" pitchFamily="34" charset="-128"/>
              <a:buChar char="•"/>
            </a:pPr>
            <a:r>
              <a:rPr lang="en-GB" sz="2800" dirty="0" smtClean="0"/>
              <a:t>Demonstrate on glaucoma test data from two different sources</a:t>
            </a:r>
          </a:p>
          <a:p>
            <a:pPr>
              <a:buClrTx/>
              <a:buSzPct val="90000"/>
              <a:buFont typeface="Arial Unicode MS" pitchFamily="34" charset="-128"/>
              <a:buChar char="•"/>
            </a:pPr>
            <a:r>
              <a:rPr lang="en-GB" sz="2800" dirty="0" smtClean="0"/>
              <a:t>Transitory and stable states are found that relate to known anatomical and clinical expectations</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1381100" y="1428736"/>
            <a:ext cx="8345487" cy="4821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r>
              <a:rPr kumimoji="0" lang="en-US" sz="6000" b="0" i="0" u="none" strike="noStrike" kern="0" cap="none" spc="0" normalizeH="0" baseline="0" noProof="0" dirty="0" smtClean="0">
                <a:ln>
                  <a:noFill/>
                </a:ln>
                <a:solidFill>
                  <a:schemeClr val="tx1"/>
                </a:solidFill>
                <a:effectLst/>
                <a:uLnTx/>
                <a:uFillTx/>
                <a:latin typeface="+mn-lt"/>
                <a:ea typeface="+mn-ea"/>
                <a:cs typeface="+mn-cs"/>
              </a:rPr>
              <a:t>3 Population Data</a:t>
            </a:r>
          </a:p>
        </p:txBody>
      </p:sp>
      <p:pic>
        <p:nvPicPr>
          <p:cNvPr id="1026" name="Picture 2" descr="Picture (Enhanced Metafile)"/>
          <p:cNvPicPr>
            <a:picLocks noChangeAspect="1" noChangeArrowheads="1"/>
          </p:cNvPicPr>
          <p:nvPr/>
        </p:nvPicPr>
        <p:blipFill>
          <a:blip r:embed="rId2"/>
          <a:srcRect l="2100" t="36201" b="28527"/>
          <a:stretch>
            <a:fillRect/>
          </a:stretch>
        </p:blipFill>
        <p:spPr bwMode="auto">
          <a:xfrm>
            <a:off x="1809728" y="3500438"/>
            <a:ext cx="7439559" cy="285752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3 Models of Population</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0" name="Content Placeholder 2"/>
          <p:cNvSpPr txBox="1">
            <a:spLocks/>
          </p:cNvSpPr>
          <p:nvPr/>
        </p:nvSpPr>
        <p:spPr bwMode="auto">
          <a:xfrm>
            <a:off x="1452538" y="1676400"/>
            <a:ext cx="8347075"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folHlink"/>
              </a:buClr>
              <a:buSzPct val="60000"/>
              <a:buFont typeface="Wingdings" pitchFamily="2" charset="2"/>
              <a:buChar cha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1604938" y="1828800"/>
            <a:ext cx="8347075"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folHlink"/>
              </a:buClr>
              <a:buSzPct val="60000"/>
              <a:buFont typeface="Wingdings" pitchFamily="2" charset="2"/>
              <a:buChar cha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a:spLocks noGrp="1"/>
          </p:cNvSpPr>
          <p:nvPr>
            <p:ph idx="1"/>
          </p:nvPr>
        </p:nvSpPr>
        <p:spPr>
          <a:xfrm>
            <a:off x="1320800" y="1524000"/>
            <a:ext cx="8347075" cy="4821238"/>
          </a:xfrm>
        </p:spPr>
        <p:txBody>
          <a:bodyPr/>
          <a:lstStyle/>
          <a:p>
            <a:endParaRPr lang="en-GB" dirty="0" smtClean="0"/>
          </a:p>
          <a:p>
            <a:pPr>
              <a:buClrTx/>
              <a:buSzPct val="90000"/>
              <a:buFont typeface="Arial Unicode MS" pitchFamily="34" charset="-128"/>
              <a:buChar char="•"/>
            </a:pPr>
            <a:r>
              <a:rPr lang="en-GB" dirty="0" smtClean="0"/>
              <a:t>Genetics and disease impact on individual level</a:t>
            </a:r>
          </a:p>
          <a:p>
            <a:pPr lvl="1">
              <a:buClrTx/>
              <a:buSzPct val="90000"/>
              <a:buFont typeface="Arial Unicode MS" pitchFamily="34" charset="-128"/>
              <a:buChar char="•"/>
            </a:pPr>
            <a:endParaRPr lang="en-GB" dirty="0" smtClean="0"/>
          </a:p>
          <a:p>
            <a:pPr>
              <a:buClrTx/>
              <a:buSzPct val="90000"/>
              <a:buFont typeface="Arial Unicode MS" pitchFamily="34" charset="-128"/>
              <a:buChar char="•"/>
            </a:pPr>
            <a:r>
              <a:rPr lang="en-GB" dirty="0" smtClean="0"/>
              <a:t>But also on the population level</a:t>
            </a:r>
          </a:p>
          <a:p>
            <a:pPr lvl="1">
              <a:buClrTx/>
              <a:buSzPct val="90000"/>
              <a:buFont typeface="Arial Unicode MS" pitchFamily="34" charset="-128"/>
              <a:buChar char="•"/>
            </a:pPr>
            <a:r>
              <a:rPr lang="en-GB" dirty="0" smtClean="0"/>
              <a:t>Spread of disease</a:t>
            </a:r>
          </a:p>
          <a:p>
            <a:pPr lvl="1">
              <a:buClrTx/>
              <a:buSzPct val="90000"/>
              <a:buFont typeface="Arial Unicode MS" pitchFamily="34" charset="-128"/>
              <a:buChar char="•"/>
            </a:pPr>
            <a:r>
              <a:rPr lang="en-GB" dirty="0" smtClean="0"/>
              <a:t>Biological variation amongst a population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15616" y="142852"/>
            <a:ext cx="8368506" cy="1143000"/>
          </a:xfrm>
        </p:spPr>
        <p:txBody>
          <a:bodyPr/>
          <a:lstStyle/>
          <a:p>
            <a:pPr eaLnBrk="1" hangingPunct="1"/>
            <a:r>
              <a:rPr lang="en-GB" dirty="0" smtClean="0"/>
              <a:t>Clustering (unsupervised learning)</a:t>
            </a:r>
            <a:endParaRPr lang="en-US" dirty="0" smtClean="0"/>
          </a:p>
        </p:txBody>
      </p:sp>
      <p:sp>
        <p:nvSpPr>
          <p:cNvPr id="16387" name="Rectangle 3"/>
          <p:cNvSpPr>
            <a:spLocks noGrp="1" noChangeArrowheads="1"/>
          </p:cNvSpPr>
          <p:nvPr>
            <p:ph type="body" idx="1"/>
          </p:nvPr>
        </p:nvSpPr>
        <p:spPr/>
        <p:txBody>
          <a:bodyPr/>
          <a:lstStyle/>
          <a:p>
            <a:pPr marL="0" indent="0" eaLnBrk="1" hangingPunct="1">
              <a:buNone/>
            </a:pPr>
            <a:r>
              <a:rPr lang="en-GB" dirty="0" smtClean="0"/>
              <a:t> </a:t>
            </a:r>
          </a:p>
          <a:p>
            <a:pPr marL="0" indent="0" eaLnBrk="1" hangingPunct="1">
              <a:buFont typeface="Wingdings" pitchFamily="2" charset="2"/>
              <a:buChar char="n"/>
            </a:pPr>
            <a:endParaRPr lang="en-GB" dirty="0" smtClean="0"/>
          </a:p>
        </p:txBody>
      </p:sp>
      <p:pic>
        <p:nvPicPr>
          <p:cNvPr id="4" name="Picture 8" descr="rafisher2cdaim"/>
          <p:cNvPicPr>
            <a:picLocks noChangeAspect="1" noChangeArrowheads="1"/>
          </p:cNvPicPr>
          <p:nvPr/>
        </p:nvPicPr>
        <p:blipFill>
          <a:blip r:embed="rId3"/>
          <a:srcRect/>
          <a:stretch>
            <a:fillRect/>
          </a:stretch>
        </p:blipFill>
        <p:spPr bwMode="auto">
          <a:xfrm>
            <a:off x="2058653" y="1928802"/>
            <a:ext cx="6366608" cy="4408498"/>
          </a:xfrm>
          <a:prstGeom prst="rect">
            <a:avLst/>
          </a:prstGeom>
          <a:noFill/>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a) The Millennium </a:t>
            </a:r>
            <a:r>
              <a:rPr lang="en-GB" dirty="0" err="1" smtClean="0"/>
              <a:t>SeedBank</a:t>
            </a:r>
            <a:endParaRPr lang="en-GB" dirty="0" smtClean="0"/>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pic>
        <p:nvPicPr>
          <p:cNvPr id="8" name="Picture 5" descr="msb"/>
          <p:cNvPicPr>
            <a:picLocks noChangeAspect="1" noChangeArrowheads="1"/>
          </p:cNvPicPr>
          <p:nvPr/>
        </p:nvPicPr>
        <p:blipFill>
          <a:blip r:embed="rId2"/>
          <a:srcRect l="1726" r="1726"/>
          <a:stretch>
            <a:fillRect/>
          </a:stretch>
        </p:blipFill>
        <p:spPr bwMode="auto">
          <a:xfrm>
            <a:off x="1531940" y="4429132"/>
            <a:ext cx="3706812" cy="1846263"/>
          </a:xfrm>
          <a:prstGeom prst="rect">
            <a:avLst/>
          </a:prstGeom>
          <a:noFill/>
        </p:spPr>
      </p:pic>
      <p:pic>
        <p:nvPicPr>
          <p:cNvPr id="9" name="Picture 6"/>
          <p:cNvPicPr>
            <a:picLocks noChangeAspect="1" noChangeArrowheads="1"/>
          </p:cNvPicPr>
          <p:nvPr/>
        </p:nvPicPr>
        <p:blipFill>
          <a:blip r:embed="rId3"/>
          <a:srcRect l="1772" r="905" b="2191"/>
          <a:stretch>
            <a:fillRect/>
          </a:stretch>
        </p:blipFill>
        <p:spPr bwMode="auto">
          <a:xfrm>
            <a:off x="5453066" y="4214818"/>
            <a:ext cx="4032250" cy="2184400"/>
          </a:xfrm>
          <a:prstGeom prst="rect">
            <a:avLst/>
          </a:prstGeom>
          <a:noFill/>
          <a:ln w="9525" algn="ctr">
            <a:noFill/>
            <a:miter lim="800000"/>
            <a:headEnd/>
            <a:tailEnd/>
          </a:ln>
          <a:effectLst/>
        </p:spPr>
      </p:pic>
      <p:sp>
        <p:nvSpPr>
          <p:cNvPr id="10" name="Content Placeholder 2"/>
          <p:cNvSpPr txBox="1">
            <a:spLocks/>
          </p:cNvSpPr>
          <p:nvPr/>
        </p:nvSpPr>
        <p:spPr bwMode="auto">
          <a:xfrm>
            <a:off x="1452538" y="1676400"/>
            <a:ext cx="8347075"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SzPct val="90000"/>
              <a:buFont typeface="Arial Unicode MS" pitchFamily="34" charset="-128"/>
              <a:buChar char="•"/>
            </a:pPr>
            <a:r>
              <a:rPr kumimoji="0" lang="en-GB" sz="2800" b="0" i="0" u="none" strike="noStrike" kern="0" cap="none" spc="0" normalizeH="0" baseline="0" noProof="0" dirty="0" smtClean="0">
                <a:ln>
                  <a:noFill/>
                </a:ln>
                <a:solidFill>
                  <a:schemeClr val="tx1"/>
                </a:solidFill>
                <a:effectLst/>
                <a:uLnTx/>
                <a:uFillTx/>
                <a:latin typeface="+mn-lt"/>
                <a:ea typeface="+mn-ea"/>
                <a:cs typeface="+mn-cs"/>
              </a:rPr>
              <a:t>RBG, Kew banking seeds for 35 years</a:t>
            </a:r>
          </a:p>
          <a:p>
            <a:pPr marL="342900" lvl="0" indent="-342900" eaLnBrk="0" hangingPunct="0">
              <a:spcBef>
                <a:spcPct val="20000"/>
              </a:spcBef>
              <a:buSzPct val="90000"/>
              <a:buFont typeface="Arial Unicode MS" pitchFamily="34" charset="-128"/>
              <a:buChar char="•"/>
            </a:pPr>
            <a:r>
              <a:rPr kumimoji="0" lang="en-GB" sz="2800" b="0" i="0" u="none" strike="noStrike" kern="0" cap="none" spc="0" normalizeH="0" baseline="0" noProof="0" dirty="0" smtClean="0">
                <a:ln>
                  <a:noFill/>
                </a:ln>
                <a:solidFill>
                  <a:schemeClr val="tx1"/>
                </a:solidFill>
                <a:effectLst/>
                <a:uLnTx/>
                <a:uFillTx/>
                <a:latin typeface="+mn-lt"/>
                <a:ea typeface="+mn-ea"/>
                <a:cs typeface="+mn-cs"/>
              </a:rPr>
              <a:t>MSB established for 10 years </a:t>
            </a:r>
          </a:p>
          <a:p>
            <a:pPr marL="342900" lvl="0" indent="-342900" eaLnBrk="0" hangingPunct="0">
              <a:spcBef>
                <a:spcPct val="20000"/>
              </a:spcBef>
              <a:buSzPct val="90000"/>
              <a:buFont typeface="Arial Unicode MS" pitchFamily="34" charset="-128"/>
              <a:buChar char="•"/>
            </a:pPr>
            <a:r>
              <a:rPr kumimoji="0" lang="en-GB" sz="2800" b="0" i="0" u="none" strike="noStrike" kern="0" cap="none" spc="0" normalizeH="0" baseline="0" noProof="0" dirty="0" smtClean="0">
                <a:ln>
                  <a:noFill/>
                </a:ln>
                <a:solidFill>
                  <a:schemeClr val="tx1"/>
                </a:solidFill>
                <a:effectLst/>
                <a:uLnTx/>
                <a:uFillTx/>
                <a:latin typeface="+mn-lt"/>
                <a:ea typeface="+mn-ea"/>
                <a:cs typeface="+mn-cs"/>
              </a:rPr>
              <a:t>152 partner institutions in 54 countries worldwide</a:t>
            </a:r>
          </a:p>
          <a:p>
            <a:pPr marL="342900" lvl="0" indent="-342900" eaLnBrk="0" hangingPunct="0">
              <a:spcBef>
                <a:spcPct val="20000"/>
              </a:spcBef>
              <a:buSzPct val="90000"/>
              <a:buFont typeface="Arial Unicode MS" pitchFamily="34" charset="-128"/>
              <a:buChar char="•"/>
            </a:pPr>
            <a:r>
              <a:rPr kumimoji="0" lang="en-GB" sz="2800" b="0" i="0" u="none" strike="noStrike" kern="0" cap="none" spc="0" normalizeH="0" baseline="0" noProof="0" dirty="0" smtClean="0">
                <a:ln>
                  <a:noFill/>
                </a:ln>
                <a:solidFill>
                  <a:schemeClr val="tx1"/>
                </a:solidFill>
                <a:effectLst/>
                <a:uLnTx/>
                <a:uFillTx/>
                <a:latin typeface="+mn-lt"/>
                <a:ea typeface="+mn-ea"/>
                <a:cs typeface="+mn-cs"/>
              </a:rPr>
              <a:t>Collected and stored &gt;47,000 collections representing &gt;24,000 species</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The Problem</a:t>
            </a:r>
          </a:p>
        </p:txBody>
      </p:sp>
      <p:sp>
        <p:nvSpPr>
          <p:cNvPr id="15363"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5364" name="Content Placeholder 2"/>
          <p:cNvSpPr>
            <a:spLocks noGrp="1"/>
          </p:cNvSpPr>
          <p:nvPr>
            <p:ph idx="1"/>
          </p:nvPr>
        </p:nvSpPr>
        <p:spPr>
          <a:xfrm>
            <a:off x="1320800" y="1524000"/>
            <a:ext cx="8585200" cy="4821238"/>
          </a:xfrm>
        </p:spPr>
        <p:txBody>
          <a:bodyPr/>
          <a:lstStyle/>
          <a:p>
            <a:pPr>
              <a:buClrTx/>
              <a:buSzPct val="90000"/>
              <a:buFont typeface="Arial" pitchFamily="34" charset="0"/>
              <a:buChar char="•"/>
            </a:pPr>
            <a:r>
              <a:rPr lang="en-GB" dirty="0" smtClean="0"/>
              <a:t>Large, growing backlog of data</a:t>
            </a:r>
          </a:p>
          <a:p>
            <a:pPr lvl="0">
              <a:buClrTx/>
              <a:buSzPct val="90000"/>
              <a:buFont typeface="Arial" pitchFamily="34" charset="0"/>
              <a:buChar char="•"/>
            </a:pPr>
            <a:r>
              <a:rPr kumimoji="0" lang="en-GB" b="0" i="0" u="none" strike="noStrike" kern="0" cap="none" spc="0" normalizeH="0" baseline="0" noProof="0" dirty="0" smtClean="0">
                <a:ln>
                  <a:noFill/>
                </a:ln>
                <a:solidFill>
                  <a:schemeClr val="tx1"/>
                </a:solidFill>
                <a:effectLst/>
                <a:uLnTx/>
                <a:uFillTx/>
                <a:latin typeface="+mn-lt"/>
                <a:ea typeface="+mn-ea"/>
                <a:cs typeface="+mn-cs"/>
              </a:rPr>
              <a:t>Optimum germination conditions &amp; simplest to apply – for users</a:t>
            </a:r>
          </a:p>
          <a:p>
            <a:pPr lvl="0">
              <a:buClrTx/>
              <a:buSzPct val="90000"/>
              <a:buFont typeface="Arial" pitchFamily="34" charset="0"/>
              <a:buChar char="•"/>
            </a:pPr>
            <a:r>
              <a:rPr lang="en-GB" dirty="0" smtClean="0"/>
              <a:t>Can we integrate GIS with SB DB?</a:t>
            </a:r>
            <a:endParaRPr kumimoji="0" lang="en-GB" b="0" i="0" u="none" strike="noStrike" kern="0" cap="none" spc="0" normalizeH="0" baseline="0" noProof="0" dirty="0" smtClean="0">
              <a:ln>
                <a:noFill/>
              </a:ln>
              <a:solidFill>
                <a:schemeClr val="tx1"/>
              </a:solidFill>
              <a:effectLst/>
              <a:uLnTx/>
              <a:uFillTx/>
              <a:latin typeface="+mn-lt"/>
              <a:ea typeface="+mn-ea"/>
              <a:cs typeface="+mn-cs"/>
            </a:endParaRPr>
          </a:p>
          <a:p>
            <a:pPr>
              <a:buClrTx/>
              <a:buSzPct val="90000"/>
              <a:buFont typeface="Arial" pitchFamily="34" charset="0"/>
              <a:buChar char="•"/>
            </a:pPr>
            <a:r>
              <a:rPr lang="en-GB" dirty="0" smtClean="0"/>
              <a:t>How best to exploit the data – focus on UK</a:t>
            </a:r>
          </a:p>
          <a:p>
            <a:pPr>
              <a:buClrTx/>
              <a:buSzPct val="90000"/>
              <a:buFont typeface="Arial" pitchFamily="34" charset="0"/>
              <a:buChar char="•"/>
            </a:pPr>
            <a:r>
              <a:rPr lang="en-GB" dirty="0" smtClean="0"/>
              <a:t>What methods can solve these problems?</a:t>
            </a:r>
          </a:p>
          <a:p>
            <a:pPr lvl="1">
              <a:buClrTx/>
              <a:buSzPct val="90000"/>
              <a:buFont typeface="Arial" pitchFamily="34" charset="0"/>
              <a:buChar char="•"/>
            </a:pPr>
            <a:r>
              <a:rPr lang="en-GB" dirty="0" smtClean="0"/>
              <a:t>Feature Selection</a:t>
            </a:r>
          </a:p>
          <a:p>
            <a:pPr lvl="1">
              <a:buClrTx/>
              <a:buSzPct val="90000"/>
              <a:buFont typeface="Arial" pitchFamily="34" charset="0"/>
              <a:buChar char="•"/>
            </a:pPr>
            <a:r>
              <a:rPr lang="en-GB" dirty="0" smtClean="0"/>
              <a:t>Classification</a:t>
            </a:r>
          </a:p>
          <a:p>
            <a:pPr lvl="1">
              <a:buClrTx/>
              <a:buSzPct val="90000"/>
              <a:buFont typeface="Arial" pitchFamily="34" charset="0"/>
              <a:buChar char="•"/>
            </a:pPr>
            <a:r>
              <a:rPr lang="en-GB" dirty="0" smtClean="0"/>
              <a:t>Explanation</a:t>
            </a:r>
          </a:p>
          <a:p>
            <a:endParaRPr lang="en-GB" dirty="0" smtClean="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Results: Classifiers – Performance </a:t>
            </a:r>
          </a:p>
        </p:txBody>
      </p:sp>
      <p:sp>
        <p:nvSpPr>
          <p:cNvPr id="17411"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pic>
        <p:nvPicPr>
          <p:cNvPr id="41987" name="Picture 3" descr="C:\Users\Alan\Tempwork\DMA Workshop\Paper\Performance.eps"/>
          <p:cNvPicPr>
            <a:picLocks noChangeAspect="1" noChangeArrowheads="1"/>
          </p:cNvPicPr>
          <p:nvPr/>
        </p:nvPicPr>
        <p:blipFill>
          <a:blip r:embed="rId2"/>
          <a:srcRect/>
          <a:stretch>
            <a:fillRect/>
          </a:stretch>
        </p:blipFill>
        <p:spPr bwMode="auto">
          <a:xfrm>
            <a:off x="1809728" y="1489525"/>
            <a:ext cx="4286280" cy="2582417"/>
          </a:xfrm>
          <a:prstGeom prst="rect">
            <a:avLst/>
          </a:prstGeom>
          <a:noFill/>
        </p:spPr>
      </p:pic>
      <p:pic>
        <p:nvPicPr>
          <p:cNvPr id="41988" name="Picture 4" descr="C:\Users\Alan\Tempwork\DMA Workshop\Paper\AUC.eps"/>
          <p:cNvPicPr>
            <a:picLocks noChangeAspect="1" noChangeArrowheads="1"/>
          </p:cNvPicPr>
          <p:nvPr/>
        </p:nvPicPr>
        <p:blipFill>
          <a:blip r:embed="rId3"/>
          <a:srcRect/>
          <a:stretch>
            <a:fillRect/>
          </a:stretch>
        </p:blipFill>
        <p:spPr bwMode="auto">
          <a:xfrm>
            <a:off x="5095876" y="4132731"/>
            <a:ext cx="4286280" cy="2582417"/>
          </a:xfrm>
          <a:prstGeom prst="rect">
            <a:avLst/>
          </a:prstGeom>
          <a:noFill/>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Results: Classifiers – Decision Tree </a:t>
            </a:r>
          </a:p>
        </p:txBody>
      </p:sp>
      <p:sp>
        <p:nvSpPr>
          <p:cNvPr id="17411"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pic>
        <p:nvPicPr>
          <p:cNvPr id="43010" name="Picture 2" descr="C:\Users\Alan\Tempwork\DMA Workshop\Paper\RandomTreeDepth5_roscypumb.eps"/>
          <p:cNvPicPr>
            <a:picLocks noChangeAspect="1" noChangeArrowheads="1"/>
          </p:cNvPicPr>
          <p:nvPr/>
        </p:nvPicPr>
        <p:blipFill>
          <a:blip r:embed="rId2"/>
          <a:srcRect/>
          <a:stretch>
            <a:fillRect/>
          </a:stretch>
        </p:blipFill>
        <p:spPr bwMode="auto">
          <a:xfrm>
            <a:off x="2660013" y="1500174"/>
            <a:ext cx="5007632" cy="5214974"/>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Decision Tree Interpretation</a:t>
            </a:r>
          </a:p>
        </p:txBody>
      </p:sp>
      <p:sp>
        <p:nvSpPr>
          <p:cNvPr id="17411"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7412" name="Content Placeholder 2"/>
          <p:cNvSpPr>
            <a:spLocks noGrp="1"/>
          </p:cNvSpPr>
          <p:nvPr>
            <p:ph idx="1"/>
          </p:nvPr>
        </p:nvSpPr>
        <p:spPr>
          <a:xfrm>
            <a:off x="1320800" y="1524000"/>
            <a:ext cx="8132763" cy="4821238"/>
          </a:xfrm>
        </p:spPr>
        <p:txBody>
          <a:bodyPr/>
          <a:lstStyle/>
          <a:p>
            <a:pPr>
              <a:buClrTx/>
              <a:buSzPct val="90000"/>
              <a:buFont typeface="Arial" pitchFamily="34" charset="0"/>
              <a:buChar char="•"/>
            </a:pPr>
            <a:r>
              <a:rPr lang="en-GB" dirty="0" smtClean="0"/>
              <a:t>Some </a:t>
            </a:r>
            <a:r>
              <a:rPr lang="en-GB" dirty="0" err="1" smtClean="0"/>
              <a:t>subtrees</a:t>
            </a:r>
            <a:r>
              <a:rPr lang="en-GB" dirty="0" smtClean="0"/>
              <a:t> hard to clarify, others generate quite reasonable hypotheses:</a:t>
            </a:r>
          </a:p>
          <a:p>
            <a:pPr lvl="1">
              <a:buClrTx/>
              <a:buSzPct val="90000"/>
              <a:buFont typeface="Arial" pitchFamily="34" charset="0"/>
              <a:buChar char="•"/>
            </a:pPr>
            <a:r>
              <a:rPr lang="en-GB" dirty="0" smtClean="0"/>
              <a:t>Rainfall and altitude which seems to fit into the rough split of highland and lowland regions</a:t>
            </a:r>
          </a:p>
          <a:p>
            <a:pPr lvl="1">
              <a:buClrTx/>
              <a:buSzPct val="90000"/>
              <a:buFont typeface="Arial" pitchFamily="34" charset="0"/>
              <a:buChar char="•"/>
            </a:pPr>
            <a:r>
              <a:rPr lang="en-GB" dirty="0" smtClean="0"/>
              <a:t>Cluster of FAILs for </a:t>
            </a:r>
            <a:r>
              <a:rPr lang="en-GB" dirty="0" err="1" smtClean="0"/>
              <a:t>Umbill</a:t>
            </a:r>
            <a:r>
              <a:rPr lang="en-GB" dirty="0" smtClean="0"/>
              <a:t>. before middle of August</a:t>
            </a:r>
            <a:r>
              <a:rPr lang="en-GB" i="1" dirty="0" smtClean="0"/>
              <a:t>. </a:t>
            </a:r>
            <a:r>
              <a:rPr lang="en-GB" dirty="0" smtClean="0"/>
              <a:t>Interesting to see why these conditions set up wrong in experiments</a:t>
            </a:r>
          </a:p>
          <a:p>
            <a:pPr lvl="1">
              <a:buClrTx/>
              <a:buSzPct val="90000"/>
              <a:buFont typeface="Arial" pitchFamily="34" charset="0"/>
              <a:buChar char="•"/>
            </a:pPr>
            <a:r>
              <a:rPr lang="en-GB" dirty="0" smtClean="0"/>
              <a:t>Large cluster of FAILs for </a:t>
            </a:r>
            <a:r>
              <a:rPr lang="en-GB" dirty="0" err="1" smtClean="0"/>
              <a:t>Cyperaceae</a:t>
            </a:r>
            <a:r>
              <a:rPr lang="en-GB" dirty="0" smtClean="0"/>
              <a:t> at higher annual rainfall in the tree. Need to explore what it is in our applied treatments that is not resulting in successful germination.</a:t>
            </a:r>
            <a:endParaRPr lang="en-US" dirty="0" smtClean="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Results: Classifiers – </a:t>
            </a:r>
            <a:r>
              <a:rPr lang="en-GB" dirty="0" err="1" smtClean="0"/>
              <a:t>Bayes</a:t>
            </a:r>
            <a:r>
              <a:rPr lang="en-GB" dirty="0" smtClean="0"/>
              <a:t> Net</a:t>
            </a:r>
          </a:p>
        </p:txBody>
      </p:sp>
      <p:sp>
        <p:nvSpPr>
          <p:cNvPr id="17411"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pic>
        <p:nvPicPr>
          <p:cNvPr id="45058" name="Picture 2" descr="C:\Users\Alan\Tempwork\DMA Workshop\Paper\BNC_SA_MDL_BNJ_redo.eps"/>
          <p:cNvPicPr>
            <a:picLocks noChangeAspect="1" noChangeArrowheads="1"/>
          </p:cNvPicPr>
          <p:nvPr/>
        </p:nvPicPr>
        <p:blipFill>
          <a:blip r:embed="rId2"/>
          <a:srcRect/>
          <a:stretch>
            <a:fillRect/>
          </a:stretch>
        </p:blipFill>
        <p:spPr bwMode="auto">
          <a:xfrm>
            <a:off x="1309662" y="1428736"/>
            <a:ext cx="5071923" cy="3000396"/>
          </a:xfrm>
          <a:prstGeom prst="rect">
            <a:avLst/>
          </a:prstGeom>
          <a:noFill/>
          <a:ln>
            <a:solidFill>
              <a:schemeClr val="tx1"/>
            </a:solidFill>
          </a:ln>
        </p:spPr>
      </p:pic>
      <p:pic>
        <p:nvPicPr>
          <p:cNvPr id="45062" name="Picture 6" descr="C:\Users\Alan\Tempwork\DMA Workshop\Paper\posteriorsFAIL_bigfont.eps"/>
          <p:cNvPicPr>
            <a:picLocks noChangeAspect="1" noChangeArrowheads="1"/>
          </p:cNvPicPr>
          <p:nvPr/>
        </p:nvPicPr>
        <p:blipFill>
          <a:blip r:embed="rId3"/>
          <a:srcRect/>
          <a:stretch>
            <a:fillRect/>
          </a:stretch>
        </p:blipFill>
        <p:spPr bwMode="auto">
          <a:xfrm>
            <a:off x="4452934" y="4624102"/>
            <a:ext cx="5214974" cy="2091046"/>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Results: Classifiers – </a:t>
            </a:r>
            <a:r>
              <a:rPr lang="en-GB" dirty="0" err="1" smtClean="0"/>
              <a:t>Bayes</a:t>
            </a:r>
            <a:r>
              <a:rPr lang="en-GB" dirty="0" smtClean="0"/>
              <a:t> Net</a:t>
            </a:r>
          </a:p>
        </p:txBody>
      </p:sp>
      <p:sp>
        <p:nvSpPr>
          <p:cNvPr id="17411"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pic>
        <p:nvPicPr>
          <p:cNvPr id="45058" name="Picture 2" descr="C:\Users\Alan\Tempwork\DMA Workshop\Paper\BNC_SA_MDL_BNJ_redo.eps"/>
          <p:cNvPicPr>
            <a:picLocks noChangeAspect="1" noChangeArrowheads="1"/>
          </p:cNvPicPr>
          <p:nvPr/>
        </p:nvPicPr>
        <p:blipFill>
          <a:blip r:embed="rId2"/>
          <a:srcRect/>
          <a:stretch>
            <a:fillRect/>
          </a:stretch>
        </p:blipFill>
        <p:spPr bwMode="auto">
          <a:xfrm>
            <a:off x="1309662" y="1428736"/>
            <a:ext cx="5071923" cy="3000396"/>
          </a:xfrm>
          <a:prstGeom prst="rect">
            <a:avLst/>
          </a:prstGeom>
          <a:noFill/>
          <a:ln>
            <a:solidFill>
              <a:schemeClr val="tx1"/>
            </a:solidFill>
          </a:ln>
        </p:spPr>
      </p:pic>
      <p:pic>
        <p:nvPicPr>
          <p:cNvPr id="45061" name="Picture 5" descr="C:\Users\Alan\Tempwork\DMA Workshop\Paper\posteriorsPASS_bigfont.eps"/>
          <p:cNvPicPr>
            <a:picLocks noChangeAspect="1" noChangeArrowheads="1"/>
          </p:cNvPicPr>
          <p:nvPr/>
        </p:nvPicPr>
        <p:blipFill>
          <a:blip r:embed="rId3"/>
          <a:srcRect/>
          <a:stretch>
            <a:fillRect/>
          </a:stretch>
        </p:blipFill>
        <p:spPr bwMode="auto">
          <a:xfrm>
            <a:off x="4452934" y="4624102"/>
            <a:ext cx="5214974" cy="2091046"/>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err="1" smtClean="0"/>
              <a:t>Bayes</a:t>
            </a:r>
            <a:r>
              <a:rPr lang="en-GB" dirty="0" smtClean="0"/>
              <a:t> Net Interpretation</a:t>
            </a:r>
          </a:p>
        </p:txBody>
      </p:sp>
      <p:sp>
        <p:nvSpPr>
          <p:cNvPr id="17411"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7412" name="Content Placeholder 2"/>
          <p:cNvSpPr>
            <a:spLocks noGrp="1"/>
          </p:cNvSpPr>
          <p:nvPr>
            <p:ph idx="1"/>
          </p:nvPr>
        </p:nvSpPr>
        <p:spPr>
          <a:xfrm>
            <a:off x="1320800" y="1524000"/>
            <a:ext cx="8132763" cy="4821238"/>
          </a:xfrm>
        </p:spPr>
        <p:txBody>
          <a:bodyPr/>
          <a:lstStyle/>
          <a:p>
            <a:pPr>
              <a:buClrTx/>
              <a:buSzPct val="90000"/>
              <a:buFont typeface="Arial Unicode MS" pitchFamily="34" charset="-128"/>
              <a:buChar char="•"/>
            </a:pPr>
            <a:r>
              <a:rPr lang="en-US" dirty="0" smtClean="0"/>
              <a:t>Markov Blanket includes all variables: </a:t>
            </a:r>
            <a:r>
              <a:rPr lang="en-GB" dirty="0" smtClean="0"/>
              <a:t>all offer some improvement in prediction of germination success</a:t>
            </a:r>
          </a:p>
          <a:p>
            <a:pPr>
              <a:buClrTx/>
              <a:buSzPct val="90000"/>
              <a:buFont typeface="Arial Unicode MS" pitchFamily="34" charset="-128"/>
              <a:buChar char="•"/>
            </a:pPr>
            <a:r>
              <a:rPr lang="en-GB" dirty="0" smtClean="0"/>
              <a:t>BN offers the advantage of making ‘what if’ queries by entering </a:t>
            </a:r>
            <a:r>
              <a:rPr lang="en-GB" dirty="0" err="1" smtClean="0"/>
              <a:t>observs</a:t>
            </a:r>
            <a:r>
              <a:rPr lang="en-GB" dirty="0" smtClean="0"/>
              <a:t>. into model:</a:t>
            </a:r>
          </a:p>
          <a:p>
            <a:pPr lvl="1">
              <a:buClrTx/>
              <a:buSzPct val="90000"/>
              <a:buFont typeface="Arial Unicode MS" pitchFamily="34" charset="-128"/>
              <a:buChar char="•"/>
            </a:pPr>
            <a:r>
              <a:rPr lang="en-GB" dirty="0" smtClean="0"/>
              <a:t>a very recognisable pattern now emerging from analysis at Kew that agrees with the network: Where a pre-treatment is necessary at all, and it is applied, there is nevertheless a relatively high probability of failure</a:t>
            </a:r>
            <a:endParaRPr lang="en-US" dirty="0" smtClean="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Conclusions</a:t>
            </a:r>
          </a:p>
        </p:txBody>
      </p:sp>
      <p:sp>
        <p:nvSpPr>
          <p:cNvPr id="17411"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7412" name="Content Placeholder 2"/>
          <p:cNvSpPr>
            <a:spLocks noGrp="1"/>
          </p:cNvSpPr>
          <p:nvPr>
            <p:ph idx="1"/>
          </p:nvPr>
        </p:nvSpPr>
        <p:spPr>
          <a:xfrm>
            <a:off x="1238224" y="1524000"/>
            <a:ext cx="6072230" cy="4821238"/>
          </a:xfrm>
        </p:spPr>
        <p:txBody>
          <a:bodyPr/>
          <a:lstStyle/>
          <a:p>
            <a:pPr>
              <a:buClrTx/>
              <a:buSzPct val="90000"/>
              <a:buFont typeface="Arial Unicode MS" pitchFamily="34" charset="-128"/>
              <a:buChar char="•"/>
            </a:pPr>
            <a:r>
              <a:rPr lang="en-GB" sz="2800" dirty="0" smtClean="0"/>
              <a:t>Millennium </a:t>
            </a:r>
            <a:r>
              <a:rPr lang="en-GB" sz="2800" dirty="0" err="1" smtClean="0"/>
              <a:t>SeedBank</a:t>
            </a:r>
            <a:r>
              <a:rPr lang="en-GB" sz="2800" dirty="0" smtClean="0"/>
              <a:t> project collated data on germination test conditions for 1000s of species</a:t>
            </a:r>
          </a:p>
          <a:p>
            <a:pPr>
              <a:buClrTx/>
              <a:buSzPct val="90000"/>
              <a:buFont typeface="Arial Unicode MS" pitchFamily="34" charset="-128"/>
              <a:buChar char="•"/>
            </a:pPr>
            <a:r>
              <a:rPr lang="en-GB" sz="2800" dirty="0" smtClean="0"/>
              <a:t>Now need to focus on </a:t>
            </a:r>
            <a:r>
              <a:rPr lang="en-GB" sz="2800" i="1" dirty="0" smtClean="0"/>
              <a:t>explaining </a:t>
            </a:r>
            <a:r>
              <a:rPr lang="en-GB" sz="2800" dirty="0" smtClean="0"/>
              <a:t>underlying relationships between conditions and germination success</a:t>
            </a:r>
          </a:p>
          <a:p>
            <a:pPr>
              <a:buClrTx/>
              <a:buSzPct val="90000"/>
              <a:buFont typeface="Arial Unicode MS" pitchFamily="34" charset="-128"/>
              <a:buChar char="•"/>
            </a:pPr>
            <a:r>
              <a:rPr lang="en-GB" sz="2800" dirty="0" smtClean="0"/>
              <a:t>Carried out the initial stage here</a:t>
            </a:r>
          </a:p>
          <a:p>
            <a:pPr>
              <a:buClrTx/>
              <a:buSzPct val="90000"/>
              <a:buFont typeface="Arial Unicode MS" pitchFamily="34" charset="-128"/>
              <a:buChar char="•"/>
            </a:pPr>
            <a:r>
              <a:rPr lang="en-GB" sz="2800" dirty="0" smtClean="0"/>
              <a:t>Now need to specialise algorithms</a:t>
            </a:r>
          </a:p>
        </p:txBody>
      </p:sp>
      <p:pic>
        <p:nvPicPr>
          <p:cNvPr id="5" name="Picture 12"/>
          <p:cNvPicPr>
            <a:picLocks noChangeAspect="1" noChangeArrowheads="1"/>
          </p:cNvPicPr>
          <p:nvPr/>
        </p:nvPicPr>
        <p:blipFill>
          <a:blip r:embed="rId2"/>
          <a:srcRect/>
          <a:stretch>
            <a:fillRect/>
          </a:stretch>
        </p:blipFill>
        <p:spPr bwMode="auto">
          <a:xfrm>
            <a:off x="7453330" y="2357430"/>
            <a:ext cx="2348876" cy="3425820"/>
          </a:xfrm>
          <a:prstGeom prst="rect">
            <a:avLst/>
          </a:prstGeom>
          <a:noFill/>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b) Fish Population Modelling</a:t>
            </a:r>
          </a:p>
        </p:txBody>
      </p:sp>
      <p:sp>
        <p:nvSpPr>
          <p:cNvPr id="17411"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7412" name="Content Placeholder 2"/>
          <p:cNvSpPr>
            <a:spLocks noGrp="1"/>
          </p:cNvSpPr>
          <p:nvPr>
            <p:ph idx="1"/>
          </p:nvPr>
        </p:nvSpPr>
        <p:spPr>
          <a:xfrm>
            <a:off x="1320800" y="1524000"/>
            <a:ext cx="8132763" cy="4821238"/>
          </a:xfrm>
        </p:spPr>
        <p:txBody>
          <a:bodyPr/>
          <a:lstStyle/>
          <a:p>
            <a:endParaRPr lang="en-US" dirty="0" smtClean="0"/>
          </a:p>
          <a:p>
            <a:endParaRPr lang="en-US" dirty="0" smtClean="0"/>
          </a:p>
        </p:txBody>
      </p:sp>
      <p:pic>
        <p:nvPicPr>
          <p:cNvPr id="5" name="Picture 6"/>
          <p:cNvPicPr>
            <a:picLocks noChangeAspect="1" noChangeArrowheads="1"/>
          </p:cNvPicPr>
          <p:nvPr/>
        </p:nvPicPr>
        <p:blipFill>
          <a:blip r:embed="rId2"/>
          <a:srcRect/>
          <a:stretch>
            <a:fillRect/>
          </a:stretch>
        </p:blipFill>
        <p:spPr bwMode="auto">
          <a:xfrm>
            <a:off x="1523976" y="2357430"/>
            <a:ext cx="7848010" cy="38576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15616" y="142852"/>
            <a:ext cx="8368506" cy="1143000"/>
          </a:xfrm>
        </p:spPr>
        <p:txBody>
          <a:bodyPr/>
          <a:lstStyle/>
          <a:p>
            <a:pPr eaLnBrk="1" hangingPunct="1"/>
            <a:r>
              <a:rPr lang="en-GB" dirty="0" smtClean="0"/>
              <a:t>Classification (supervised learning)</a:t>
            </a:r>
            <a:endParaRPr lang="en-US" dirty="0" smtClean="0"/>
          </a:p>
        </p:txBody>
      </p:sp>
      <p:sp>
        <p:nvSpPr>
          <p:cNvPr id="16387" name="Rectangle 3"/>
          <p:cNvSpPr>
            <a:spLocks noGrp="1" noChangeArrowheads="1"/>
          </p:cNvSpPr>
          <p:nvPr>
            <p:ph type="body" idx="1"/>
          </p:nvPr>
        </p:nvSpPr>
        <p:spPr/>
        <p:txBody>
          <a:bodyPr/>
          <a:lstStyle/>
          <a:p>
            <a:pPr marL="0" indent="0" eaLnBrk="1" hangingPunct="1"/>
            <a:r>
              <a:rPr lang="en-GB" dirty="0" smtClean="0"/>
              <a:t> </a:t>
            </a:r>
          </a:p>
          <a:p>
            <a:pPr marL="0" indent="0" eaLnBrk="1" hangingPunct="1">
              <a:buFont typeface="Wingdings" pitchFamily="2" charset="2"/>
              <a:buChar char="n"/>
            </a:pPr>
            <a:endParaRPr lang="en-GB" dirty="0" smtClean="0"/>
          </a:p>
        </p:txBody>
      </p:sp>
      <p:pic>
        <p:nvPicPr>
          <p:cNvPr id="5" name="Picture 4"/>
          <p:cNvPicPr>
            <a:picLocks noChangeAspect="1" noChangeArrowheads="1"/>
          </p:cNvPicPr>
          <p:nvPr/>
        </p:nvPicPr>
        <p:blipFill>
          <a:blip r:embed="rId3"/>
          <a:srcRect/>
          <a:stretch>
            <a:fillRect/>
          </a:stretch>
        </p:blipFill>
        <p:spPr bwMode="auto">
          <a:xfrm>
            <a:off x="5381628" y="3857604"/>
            <a:ext cx="4380295" cy="3000396"/>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1309662" y="1500174"/>
            <a:ext cx="4287579" cy="2936888"/>
          </a:xfrm>
          <a:prstGeom prst="rect">
            <a:avLst/>
          </a:prstGeom>
          <a:noFill/>
          <a:ln w="9525">
            <a:noFill/>
            <a:miter lim="800000"/>
            <a:headEnd/>
            <a:tailEnd/>
          </a:ln>
          <a:effectLst/>
        </p:spPr>
      </p:pic>
      <p:sp>
        <p:nvSpPr>
          <p:cNvPr id="7" name="Line 5"/>
          <p:cNvSpPr>
            <a:spLocks noChangeShapeType="1"/>
          </p:cNvSpPr>
          <p:nvPr/>
        </p:nvSpPr>
        <p:spPr bwMode="auto">
          <a:xfrm>
            <a:off x="2524108" y="1643050"/>
            <a:ext cx="1285885" cy="2428892"/>
          </a:xfrm>
          <a:prstGeom prst="line">
            <a:avLst/>
          </a:prstGeom>
          <a:noFill/>
          <a:ln w="9525">
            <a:solidFill>
              <a:schemeClr val="tx1"/>
            </a:solidFill>
            <a:round/>
            <a:headEnd/>
            <a:tailEnd/>
          </a:ln>
          <a:effectLst/>
        </p:spPr>
        <p:txBody>
          <a:bodyPr/>
          <a:lstStyle/>
          <a:p>
            <a:endParaRPr lang="en-GB"/>
          </a:p>
        </p:txBody>
      </p:sp>
      <p:sp>
        <p:nvSpPr>
          <p:cNvPr id="8" name="Freeform 5"/>
          <p:cNvSpPr>
            <a:spLocks/>
          </p:cNvSpPr>
          <p:nvPr/>
        </p:nvSpPr>
        <p:spPr bwMode="auto">
          <a:xfrm>
            <a:off x="6953265" y="4000504"/>
            <a:ext cx="1000132" cy="2500330"/>
          </a:xfrm>
          <a:custGeom>
            <a:avLst/>
            <a:gdLst/>
            <a:ahLst/>
            <a:cxnLst>
              <a:cxn ang="0">
                <a:pos x="0" y="45"/>
              </a:cxn>
              <a:cxn ang="0">
                <a:pos x="181" y="318"/>
              </a:cxn>
              <a:cxn ang="0">
                <a:pos x="227" y="227"/>
              </a:cxn>
              <a:cxn ang="0">
                <a:pos x="181" y="91"/>
              </a:cxn>
              <a:cxn ang="0">
                <a:pos x="272" y="45"/>
              </a:cxn>
              <a:cxn ang="0">
                <a:pos x="408" y="363"/>
              </a:cxn>
              <a:cxn ang="0">
                <a:pos x="272" y="544"/>
              </a:cxn>
              <a:cxn ang="0">
                <a:pos x="136" y="544"/>
              </a:cxn>
              <a:cxn ang="0">
                <a:pos x="91" y="635"/>
              </a:cxn>
              <a:cxn ang="0">
                <a:pos x="227" y="817"/>
              </a:cxn>
              <a:cxn ang="0">
                <a:pos x="635" y="862"/>
              </a:cxn>
              <a:cxn ang="0">
                <a:pos x="726" y="726"/>
              </a:cxn>
              <a:cxn ang="0">
                <a:pos x="771" y="726"/>
              </a:cxn>
              <a:cxn ang="0">
                <a:pos x="816" y="771"/>
              </a:cxn>
              <a:cxn ang="0">
                <a:pos x="816" y="907"/>
              </a:cxn>
              <a:cxn ang="0">
                <a:pos x="635" y="998"/>
              </a:cxn>
              <a:cxn ang="0">
                <a:pos x="136" y="1497"/>
              </a:cxn>
              <a:cxn ang="0">
                <a:pos x="0" y="1996"/>
              </a:cxn>
            </a:cxnLst>
            <a:rect l="0" t="0" r="r" b="b"/>
            <a:pathLst>
              <a:path w="846" h="1996">
                <a:moveTo>
                  <a:pt x="0" y="45"/>
                </a:moveTo>
                <a:cubicBezTo>
                  <a:pt x="71" y="166"/>
                  <a:pt x="143" y="288"/>
                  <a:pt x="181" y="318"/>
                </a:cubicBezTo>
                <a:cubicBezTo>
                  <a:pt x="219" y="348"/>
                  <a:pt x="227" y="265"/>
                  <a:pt x="227" y="227"/>
                </a:cubicBezTo>
                <a:cubicBezTo>
                  <a:pt x="227" y="189"/>
                  <a:pt x="174" y="121"/>
                  <a:pt x="181" y="91"/>
                </a:cubicBezTo>
                <a:cubicBezTo>
                  <a:pt x="188" y="61"/>
                  <a:pt x="234" y="0"/>
                  <a:pt x="272" y="45"/>
                </a:cubicBezTo>
                <a:cubicBezTo>
                  <a:pt x="310" y="90"/>
                  <a:pt x="408" y="280"/>
                  <a:pt x="408" y="363"/>
                </a:cubicBezTo>
                <a:cubicBezTo>
                  <a:pt x="408" y="446"/>
                  <a:pt x="317" y="514"/>
                  <a:pt x="272" y="544"/>
                </a:cubicBezTo>
                <a:cubicBezTo>
                  <a:pt x="227" y="574"/>
                  <a:pt x="166" y="529"/>
                  <a:pt x="136" y="544"/>
                </a:cubicBezTo>
                <a:cubicBezTo>
                  <a:pt x="106" y="559"/>
                  <a:pt x="76" y="590"/>
                  <a:pt x="91" y="635"/>
                </a:cubicBezTo>
                <a:cubicBezTo>
                  <a:pt x="106" y="680"/>
                  <a:pt x="136" y="779"/>
                  <a:pt x="227" y="817"/>
                </a:cubicBezTo>
                <a:cubicBezTo>
                  <a:pt x="318" y="855"/>
                  <a:pt x="552" y="877"/>
                  <a:pt x="635" y="862"/>
                </a:cubicBezTo>
                <a:cubicBezTo>
                  <a:pt x="718" y="847"/>
                  <a:pt x="703" y="749"/>
                  <a:pt x="726" y="726"/>
                </a:cubicBezTo>
                <a:cubicBezTo>
                  <a:pt x="749" y="703"/>
                  <a:pt x="756" y="719"/>
                  <a:pt x="771" y="726"/>
                </a:cubicBezTo>
                <a:cubicBezTo>
                  <a:pt x="786" y="733"/>
                  <a:pt x="809" y="741"/>
                  <a:pt x="816" y="771"/>
                </a:cubicBezTo>
                <a:cubicBezTo>
                  <a:pt x="823" y="801"/>
                  <a:pt x="846" y="869"/>
                  <a:pt x="816" y="907"/>
                </a:cubicBezTo>
                <a:cubicBezTo>
                  <a:pt x="786" y="945"/>
                  <a:pt x="748" y="900"/>
                  <a:pt x="635" y="998"/>
                </a:cubicBezTo>
                <a:cubicBezTo>
                  <a:pt x="522" y="1096"/>
                  <a:pt x="242" y="1331"/>
                  <a:pt x="136" y="1497"/>
                </a:cubicBezTo>
                <a:cubicBezTo>
                  <a:pt x="30" y="1663"/>
                  <a:pt x="15" y="1829"/>
                  <a:pt x="0" y="1996"/>
                </a:cubicBezTo>
              </a:path>
            </a:pathLst>
          </a:custGeom>
          <a:noFill/>
          <a:ln w="9525">
            <a:solidFill>
              <a:schemeClr val="tx1"/>
            </a:solidFill>
            <a:round/>
            <a:headEnd/>
            <a:tailEnd/>
          </a:ln>
          <a:effectLst/>
        </p:spPr>
        <p:txBody>
          <a:bodyPr/>
          <a:lstStyle/>
          <a:p>
            <a:endParaRPr lang="en-GB"/>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Data</a:t>
            </a:r>
          </a:p>
        </p:txBody>
      </p:sp>
      <p:sp>
        <p:nvSpPr>
          <p:cNvPr id="17411" name="Rectangle 3"/>
          <p:cNvSpPr>
            <a:spLocks noChangeArrowheads="1"/>
          </p:cNvSpPr>
          <p:nvPr/>
        </p:nvSpPr>
        <p:spPr bwMode="auto">
          <a:xfrm>
            <a:off x="1208088" y="1524000"/>
            <a:ext cx="4608512" cy="482123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Char char="•"/>
            </a:pPr>
            <a:endParaRPr lang="en-US" sz="2200">
              <a:latin typeface="Arial Unicode MS" pitchFamily="34" charset="-128"/>
            </a:endParaRPr>
          </a:p>
        </p:txBody>
      </p:sp>
      <p:sp>
        <p:nvSpPr>
          <p:cNvPr id="17412" name="Content Placeholder 2"/>
          <p:cNvSpPr>
            <a:spLocks noGrp="1"/>
          </p:cNvSpPr>
          <p:nvPr>
            <p:ph idx="1"/>
          </p:nvPr>
        </p:nvSpPr>
        <p:spPr>
          <a:xfrm>
            <a:off x="1320800" y="1524000"/>
            <a:ext cx="8418546" cy="4821238"/>
          </a:xfrm>
        </p:spPr>
        <p:txBody>
          <a:bodyPr/>
          <a:lstStyle/>
          <a:p>
            <a:pPr>
              <a:buClrTx/>
              <a:buSzPct val="90000"/>
              <a:buFont typeface="Arial Unicode MS" pitchFamily="34" charset="-128"/>
              <a:buChar char="•"/>
            </a:pPr>
            <a:r>
              <a:rPr lang="en-US" dirty="0" smtClean="0"/>
              <a:t>Northern Gulf (region a)</a:t>
            </a:r>
          </a:p>
          <a:p>
            <a:pPr>
              <a:buClrTx/>
              <a:buSzPct val="90000"/>
              <a:buFont typeface="Arial Unicode MS" pitchFamily="34" charset="-128"/>
              <a:buChar char="•"/>
            </a:pPr>
            <a:r>
              <a:rPr lang="en-US" dirty="0" smtClean="0"/>
              <a:t>Biomass data collected at different locations</a:t>
            </a:r>
          </a:p>
          <a:p>
            <a:pPr>
              <a:buClrTx/>
              <a:buSzPct val="90000"/>
              <a:buFont typeface="Arial Unicode MS" pitchFamily="34" charset="-128"/>
              <a:buChar char="•"/>
            </a:pPr>
            <a:r>
              <a:rPr lang="en-US" dirty="0" smtClean="0"/>
              <a:t>100s of different species</a:t>
            </a:r>
          </a:p>
          <a:p>
            <a:pPr>
              <a:buClrTx/>
              <a:buSzPct val="90000"/>
              <a:buFont typeface="Arial Unicode MS" pitchFamily="34" charset="-128"/>
              <a:buChar char="•"/>
            </a:pPr>
            <a:r>
              <a:rPr lang="en-US" dirty="0" smtClean="0"/>
              <a:t> From 1960s until present day</a:t>
            </a:r>
          </a:p>
          <a:p>
            <a:pPr>
              <a:buClrTx/>
              <a:buSzPct val="90000"/>
              <a:buFont typeface="Arial Unicode MS" pitchFamily="34" charset="-128"/>
              <a:buChar char="•"/>
            </a:pPr>
            <a:r>
              <a:rPr lang="en-US" dirty="0" smtClean="0"/>
              <a:t>Massively complex </a:t>
            </a:r>
            <a:r>
              <a:rPr lang="en-US" dirty="0" err="1" smtClean="0"/>
              <a:t>foodwebs</a:t>
            </a:r>
            <a:r>
              <a:rPr lang="en-US" dirty="0" smtClean="0"/>
              <a:t>:</a:t>
            </a:r>
          </a:p>
          <a:p>
            <a:pPr lvl="1">
              <a:buClrTx/>
              <a:buSzPct val="90000"/>
              <a:buFont typeface="Arial Unicode MS" pitchFamily="34" charset="-128"/>
              <a:buChar char="•"/>
            </a:pPr>
            <a:r>
              <a:rPr lang="en-US" dirty="0" smtClean="0"/>
              <a:t>Fish predating others, cannibalism, competing for resources, unmeasured variables</a:t>
            </a:r>
          </a:p>
          <a:p>
            <a:endParaRPr lang="en-US" dirty="0" smtClean="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5"/>
          <p:cNvGraphicFramePr>
            <a:graphicFrameLocks noChangeAspect="1"/>
          </p:cNvGraphicFramePr>
          <p:nvPr>
            <p:ph sz="half" idx="2"/>
          </p:nvPr>
        </p:nvGraphicFramePr>
        <p:xfrm>
          <a:off x="1518577" y="1412876"/>
          <a:ext cx="7880085" cy="2595563"/>
        </p:xfrm>
        <a:graphic>
          <a:graphicData uri="http://schemas.openxmlformats.org/presentationml/2006/ole">
            <p:oleObj spid="_x0000_s3074" name="Chart" r:id="rId4" imgW="6903639" imgH="2926080" progId="Excel.Sheet.8">
              <p:embed/>
            </p:oleObj>
          </a:graphicData>
        </a:graphic>
      </p:graphicFrame>
      <p:sp>
        <p:nvSpPr>
          <p:cNvPr id="2052" name="Rectangle 2"/>
          <p:cNvSpPr>
            <a:spLocks noGrp="1" noChangeArrowheads="1"/>
          </p:cNvSpPr>
          <p:nvPr>
            <p:ph type="title"/>
          </p:nvPr>
        </p:nvSpPr>
        <p:spPr/>
        <p:txBody>
          <a:bodyPr/>
          <a:lstStyle/>
          <a:p>
            <a:pPr eaLnBrk="1" hangingPunct="1"/>
            <a:r>
              <a:rPr lang="en-GB" sz="3600" dirty="0" smtClean="0"/>
              <a:t>Results 7: Feature Selection </a:t>
            </a:r>
            <a:br>
              <a:rPr lang="en-GB" sz="3600" dirty="0" smtClean="0"/>
            </a:br>
            <a:r>
              <a:rPr lang="en-GB" sz="3600" dirty="0" smtClean="0"/>
              <a:t>with Bootstrap to identify “cod collapse”</a:t>
            </a:r>
            <a:endParaRPr lang="en-US" sz="3600" dirty="0" smtClean="0"/>
          </a:p>
        </p:txBody>
      </p:sp>
      <p:graphicFrame>
        <p:nvGraphicFramePr>
          <p:cNvPr id="2051" name="Object 13"/>
          <p:cNvGraphicFramePr>
            <a:graphicFrameLocks noChangeAspect="1"/>
          </p:cNvGraphicFramePr>
          <p:nvPr>
            <p:ph sz="half" idx="1"/>
          </p:nvPr>
        </p:nvGraphicFramePr>
        <p:xfrm>
          <a:off x="1522016" y="4076700"/>
          <a:ext cx="7876646" cy="2592388"/>
        </p:xfrm>
        <a:graphic>
          <a:graphicData uri="http://schemas.openxmlformats.org/presentationml/2006/ole">
            <p:oleObj spid="_x0000_s3075" name="Chart" r:id="rId5" imgW="6911453" imgH="2926080" progId="Excel.Sheet.8">
              <p:embed/>
            </p:oleObj>
          </a:graphicData>
        </a:graphic>
      </p:graphicFrame>
      <p:sp>
        <p:nvSpPr>
          <p:cNvPr id="2053" name="Text Box 7"/>
          <p:cNvSpPr txBox="1">
            <a:spLocks noChangeArrowheads="1"/>
          </p:cNvSpPr>
          <p:nvPr/>
        </p:nvSpPr>
        <p:spPr bwMode="auto">
          <a:xfrm>
            <a:off x="4485217" y="4292600"/>
            <a:ext cx="3900811" cy="461665"/>
          </a:xfrm>
          <a:prstGeom prst="rect">
            <a:avLst/>
          </a:prstGeom>
          <a:noFill/>
          <a:ln w="9525">
            <a:noFill/>
            <a:miter lim="800000"/>
            <a:headEnd/>
            <a:tailEnd/>
          </a:ln>
        </p:spPr>
        <p:txBody>
          <a:bodyPr wrap="none">
            <a:spAutoFit/>
          </a:bodyPr>
          <a:lstStyle/>
          <a:p>
            <a:r>
              <a:rPr lang="en-GB"/>
              <a:t>Wrapper method using BNs</a:t>
            </a:r>
            <a:endParaRPr lang="en-US"/>
          </a:p>
        </p:txBody>
      </p:sp>
      <p:sp>
        <p:nvSpPr>
          <p:cNvPr id="2054" name="Text Box 11"/>
          <p:cNvSpPr txBox="1">
            <a:spLocks noChangeArrowheads="1"/>
          </p:cNvSpPr>
          <p:nvPr/>
        </p:nvSpPr>
        <p:spPr bwMode="auto">
          <a:xfrm>
            <a:off x="4017434" y="1628775"/>
            <a:ext cx="4843121" cy="461665"/>
          </a:xfrm>
          <a:prstGeom prst="rect">
            <a:avLst/>
          </a:prstGeom>
          <a:noFill/>
          <a:ln w="9525">
            <a:noFill/>
            <a:miter lim="800000"/>
            <a:headEnd/>
            <a:tailEnd/>
          </a:ln>
        </p:spPr>
        <p:txBody>
          <a:bodyPr wrap="none">
            <a:spAutoFit/>
          </a:bodyPr>
          <a:lstStyle/>
          <a:p>
            <a:r>
              <a:rPr lang="en-GB"/>
              <a:t>Filter method using Log Likelihood</a:t>
            </a:r>
            <a:endParaRPr lang="en-US"/>
          </a:p>
        </p:txBody>
      </p:sp>
      <p:sp>
        <p:nvSpPr>
          <p:cNvPr id="2055" name="Oval 17"/>
          <p:cNvSpPr>
            <a:spLocks noChangeArrowheads="1"/>
          </p:cNvSpPr>
          <p:nvPr/>
        </p:nvSpPr>
        <p:spPr bwMode="auto">
          <a:xfrm>
            <a:off x="1910690" y="3500438"/>
            <a:ext cx="780785" cy="360362"/>
          </a:xfrm>
          <a:prstGeom prst="ellipse">
            <a:avLst/>
          </a:prstGeom>
          <a:noFill/>
          <a:ln w="38100">
            <a:solidFill>
              <a:schemeClr val="tx1"/>
            </a:solidFill>
            <a:miter lim="800000"/>
            <a:headEnd/>
            <a:tailEnd/>
          </a:ln>
        </p:spPr>
        <p:txBody>
          <a:bodyPr wrap="none" anchor="ctr"/>
          <a:lstStyle/>
          <a:p>
            <a:endParaRPr lang="en-GB"/>
          </a:p>
        </p:txBody>
      </p:sp>
      <p:sp>
        <p:nvSpPr>
          <p:cNvPr id="2056" name="Oval 19"/>
          <p:cNvSpPr>
            <a:spLocks noChangeArrowheads="1"/>
          </p:cNvSpPr>
          <p:nvPr/>
        </p:nvSpPr>
        <p:spPr bwMode="auto">
          <a:xfrm>
            <a:off x="5654675" y="3500438"/>
            <a:ext cx="311283" cy="360362"/>
          </a:xfrm>
          <a:prstGeom prst="ellipse">
            <a:avLst/>
          </a:prstGeom>
          <a:noFill/>
          <a:ln w="38100">
            <a:solidFill>
              <a:schemeClr val="tx1"/>
            </a:solidFill>
            <a:miter lim="800000"/>
            <a:headEnd/>
            <a:tailEnd/>
          </a:ln>
        </p:spPr>
        <p:txBody>
          <a:bodyPr wrap="none" anchor="ctr"/>
          <a:lstStyle/>
          <a:p>
            <a:pPr algn="ctr"/>
            <a:endParaRPr lang="en-GB"/>
          </a:p>
        </p:txBody>
      </p:sp>
      <p:sp>
        <p:nvSpPr>
          <p:cNvPr id="2057" name="Oval 20"/>
          <p:cNvSpPr>
            <a:spLocks noChangeArrowheads="1"/>
          </p:cNvSpPr>
          <p:nvPr/>
        </p:nvSpPr>
        <p:spPr bwMode="auto">
          <a:xfrm>
            <a:off x="4251325" y="6165851"/>
            <a:ext cx="311283" cy="360363"/>
          </a:xfrm>
          <a:prstGeom prst="ellipse">
            <a:avLst/>
          </a:prstGeom>
          <a:noFill/>
          <a:ln w="38100">
            <a:solidFill>
              <a:schemeClr val="tx1"/>
            </a:solidFill>
            <a:miter lim="800000"/>
            <a:headEnd/>
            <a:tailEnd/>
          </a:ln>
        </p:spPr>
        <p:txBody>
          <a:bodyPr wrap="none" anchor="ctr"/>
          <a:lstStyle/>
          <a:p>
            <a:pPr algn="ctr"/>
            <a:endParaRPr lang="en-GB"/>
          </a:p>
        </p:txBody>
      </p:sp>
      <p:sp>
        <p:nvSpPr>
          <p:cNvPr id="2058" name="Oval 21"/>
          <p:cNvSpPr>
            <a:spLocks noChangeArrowheads="1"/>
          </p:cNvSpPr>
          <p:nvPr/>
        </p:nvSpPr>
        <p:spPr bwMode="auto">
          <a:xfrm>
            <a:off x="1910690" y="6165851"/>
            <a:ext cx="780785" cy="360363"/>
          </a:xfrm>
          <a:prstGeom prst="ellipse">
            <a:avLst/>
          </a:prstGeom>
          <a:noFill/>
          <a:ln w="38100">
            <a:solidFill>
              <a:schemeClr val="tx1"/>
            </a:solidFill>
            <a:miter lim="800000"/>
            <a:headEnd/>
            <a:tailEnd/>
          </a:ln>
        </p:spPr>
        <p:txBody>
          <a:bodyPr wrap="none" anchor="ctr"/>
          <a:lstStyle/>
          <a:p>
            <a:endParaRPr lang="en-GB"/>
          </a:p>
        </p:txBody>
      </p:sp>
      <p:sp>
        <p:nvSpPr>
          <p:cNvPr id="2059" name="Text Box 22"/>
          <p:cNvSpPr txBox="1">
            <a:spLocks noChangeArrowheads="1"/>
          </p:cNvSpPr>
          <p:nvPr/>
        </p:nvSpPr>
        <p:spPr bwMode="auto">
          <a:xfrm>
            <a:off x="5264283" y="5013326"/>
            <a:ext cx="930704" cy="369332"/>
          </a:xfrm>
          <a:prstGeom prst="rect">
            <a:avLst/>
          </a:prstGeom>
          <a:noFill/>
          <a:ln w="9525">
            <a:noFill/>
            <a:miter lim="800000"/>
            <a:headEnd/>
            <a:tailEnd/>
          </a:ln>
        </p:spPr>
        <p:txBody>
          <a:bodyPr wrap="none">
            <a:spAutoFit/>
          </a:bodyPr>
          <a:lstStyle/>
          <a:p>
            <a:r>
              <a:rPr lang="en-GB" sz="1800"/>
              <a:t>Redfish</a:t>
            </a:r>
          </a:p>
        </p:txBody>
      </p:sp>
      <p:sp>
        <p:nvSpPr>
          <p:cNvPr id="2060" name="Line 23"/>
          <p:cNvSpPr>
            <a:spLocks noChangeShapeType="1"/>
          </p:cNvSpPr>
          <p:nvPr/>
        </p:nvSpPr>
        <p:spPr bwMode="auto">
          <a:xfrm flipH="1">
            <a:off x="4485217" y="5373688"/>
            <a:ext cx="935567" cy="792162"/>
          </a:xfrm>
          <a:prstGeom prst="line">
            <a:avLst/>
          </a:prstGeom>
          <a:noFill/>
          <a:ln w="9525">
            <a:solidFill>
              <a:schemeClr val="tx1"/>
            </a:solidFill>
            <a:miter lim="800000"/>
            <a:headEnd/>
            <a:tailEnd type="triangle" w="med" len="med"/>
          </a:ln>
        </p:spPr>
        <p:txBody>
          <a:bodyPr wrap="none"/>
          <a:lstStyle/>
          <a:p>
            <a:endParaRPr lang="en-GB"/>
          </a:p>
        </p:txBody>
      </p:sp>
      <p:sp>
        <p:nvSpPr>
          <p:cNvPr id="2061" name="Line 24"/>
          <p:cNvSpPr>
            <a:spLocks noChangeShapeType="1"/>
          </p:cNvSpPr>
          <p:nvPr/>
        </p:nvSpPr>
        <p:spPr bwMode="auto">
          <a:xfrm flipV="1">
            <a:off x="5654675" y="3860801"/>
            <a:ext cx="156502" cy="1223963"/>
          </a:xfrm>
          <a:prstGeom prst="line">
            <a:avLst/>
          </a:prstGeom>
          <a:noFill/>
          <a:ln w="9525">
            <a:solidFill>
              <a:schemeClr val="tx1"/>
            </a:solidFill>
            <a:miter lim="800000"/>
            <a:headEnd/>
            <a:tailEnd type="triangle" w="med" len="med"/>
          </a:ln>
        </p:spPr>
        <p:txBody>
          <a:bodyPr wrap="none"/>
          <a:lstStyle/>
          <a:p>
            <a:endParaRPr lang="en-GB"/>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GB" smtClean="0"/>
              <a:t>Results : Feature Selection</a:t>
            </a:r>
            <a:endParaRPr lang="en-US" smtClean="0"/>
          </a:p>
        </p:txBody>
      </p:sp>
      <p:sp>
        <p:nvSpPr>
          <p:cNvPr id="3076" name="Rectangle 3"/>
          <p:cNvSpPr>
            <a:spLocks noGrp="1" noChangeArrowheads="1"/>
          </p:cNvSpPr>
          <p:nvPr>
            <p:ph type="body" sz="half" idx="1"/>
          </p:nvPr>
        </p:nvSpPr>
        <p:spPr>
          <a:xfrm>
            <a:off x="1320801" y="1524000"/>
            <a:ext cx="8313473" cy="4821238"/>
          </a:xfrm>
        </p:spPr>
        <p:txBody>
          <a:bodyPr/>
          <a:lstStyle/>
          <a:p>
            <a:pPr marL="0" indent="0" eaLnBrk="1" hangingPunct="1">
              <a:buNone/>
            </a:pPr>
            <a:r>
              <a:rPr lang="en-GB" sz="2800" dirty="0" smtClean="0"/>
              <a:t>Change in Correlation of interactions between cod and high ranking species before and after 1990:</a:t>
            </a:r>
          </a:p>
          <a:p>
            <a:pPr marL="0" indent="0" eaLnBrk="1" hangingPunct="1"/>
            <a:endParaRPr lang="en-GB" sz="2800" dirty="0" smtClean="0"/>
          </a:p>
          <a:p>
            <a:pPr marL="0" indent="0" eaLnBrk="1" hangingPunct="1">
              <a:buFont typeface="Wingdings" pitchFamily="2" charset="2"/>
              <a:buChar char="n"/>
            </a:pPr>
            <a:endParaRPr lang="en-GB" sz="2800" dirty="0" smtClean="0"/>
          </a:p>
          <a:p>
            <a:pPr marL="0" indent="0" eaLnBrk="1" hangingPunct="1"/>
            <a:endParaRPr lang="en-GB" sz="2800" dirty="0" smtClean="0"/>
          </a:p>
        </p:txBody>
      </p:sp>
      <p:graphicFrame>
        <p:nvGraphicFramePr>
          <p:cNvPr id="3074" name="Object 11"/>
          <p:cNvGraphicFramePr>
            <a:graphicFrameLocks noChangeAspect="1"/>
          </p:cNvGraphicFramePr>
          <p:nvPr>
            <p:ph sz="half" idx="2"/>
          </p:nvPr>
        </p:nvGraphicFramePr>
        <p:xfrm>
          <a:off x="2378473" y="2852739"/>
          <a:ext cx="6352910" cy="3862387"/>
        </p:xfrm>
        <a:graphic>
          <a:graphicData uri="http://schemas.openxmlformats.org/presentationml/2006/ole">
            <p:oleObj spid="_x0000_s4098" name="Chart" r:id="rId4" imgW="5886450" imgH="3876650" progId="Excel.Sheet.8">
              <p:embed/>
            </p:oleObj>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sz="3600" dirty="0" smtClean="0"/>
              <a:t>Fitting Dynamic Models</a:t>
            </a:r>
            <a:endParaRPr lang="en-US" sz="3600" dirty="0" smtClean="0"/>
          </a:p>
        </p:txBody>
      </p:sp>
      <p:sp>
        <p:nvSpPr>
          <p:cNvPr id="41987" name="Rectangle 3"/>
          <p:cNvSpPr>
            <a:spLocks noGrp="1" noChangeArrowheads="1"/>
          </p:cNvSpPr>
          <p:nvPr>
            <p:ph type="body" idx="1"/>
          </p:nvPr>
        </p:nvSpPr>
        <p:spPr/>
        <p:txBody>
          <a:bodyPr/>
          <a:lstStyle/>
          <a:p>
            <a:pPr marL="0" indent="0" eaLnBrk="1" hangingPunct="1">
              <a:buNone/>
            </a:pPr>
            <a:r>
              <a:rPr lang="en-GB" dirty="0" smtClean="0"/>
              <a:t>Learning DBNs with latent state variable</a:t>
            </a:r>
            <a:endParaRPr lang="en-US" dirty="0" smtClean="0"/>
          </a:p>
        </p:txBody>
      </p:sp>
      <p:sp>
        <p:nvSpPr>
          <p:cNvPr id="41988" name="Rectangle 4"/>
          <p:cNvSpPr>
            <a:spLocks noChangeArrowheads="1"/>
          </p:cNvSpPr>
          <p:nvPr/>
        </p:nvSpPr>
        <p:spPr bwMode="auto">
          <a:xfrm>
            <a:off x="1988080" y="5373688"/>
            <a:ext cx="1785144" cy="366712"/>
          </a:xfrm>
          <a:prstGeom prst="rect">
            <a:avLst/>
          </a:prstGeom>
          <a:noFill/>
          <a:ln w="9525">
            <a:noFill/>
            <a:miter lim="800000"/>
            <a:headEnd/>
            <a:tailEnd/>
          </a:ln>
        </p:spPr>
        <p:txBody>
          <a:bodyPr>
            <a:spAutoFit/>
          </a:bodyPr>
          <a:lstStyle/>
          <a:p>
            <a:r>
              <a:rPr lang="en-US" sz="1800" dirty="0">
                <a:latin typeface="Arial" charset="0"/>
                <a:hlinkClick r:id="rId3" action="ppaction://hlinkfile"/>
              </a:rPr>
              <a:t>LSS = </a:t>
            </a:r>
            <a:r>
              <a:rPr lang="en-US" sz="1800" dirty="0" smtClean="0">
                <a:latin typeface="Arial" charset="0"/>
                <a:hlinkClick r:id="rId3" action="ppaction://hlinkfile"/>
              </a:rPr>
              <a:t>5.0106</a:t>
            </a:r>
            <a:endParaRPr lang="en-US" sz="1800" dirty="0">
              <a:latin typeface="Arial" charset="0"/>
            </a:endParaRPr>
          </a:p>
        </p:txBody>
      </p:sp>
      <p:pic>
        <p:nvPicPr>
          <p:cNvPr id="41989" name="Picture 7"/>
          <p:cNvPicPr>
            <a:picLocks noChangeAspect="1" noChangeArrowheads="1"/>
          </p:cNvPicPr>
          <p:nvPr/>
        </p:nvPicPr>
        <p:blipFill>
          <a:blip r:embed="rId4"/>
          <a:srcRect/>
          <a:stretch>
            <a:fillRect/>
          </a:stretch>
        </p:blipFill>
        <p:spPr bwMode="auto">
          <a:xfrm>
            <a:off x="4817137" y="2205038"/>
            <a:ext cx="5088863" cy="3529012"/>
          </a:xfrm>
          <a:prstGeom prst="rect">
            <a:avLst/>
          </a:prstGeom>
          <a:noFill/>
          <a:ln w="9525">
            <a:noFill/>
            <a:miter lim="800000"/>
            <a:headEnd/>
            <a:tailEnd/>
          </a:ln>
        </p:spPr>
      </p:pic>
      <p:pic>
        <p:nvPicPr>
          <p:cNvPr id="41990" name="Picture 8"/>
          <p:cNvPicPr>
            <a:picLocks noChangeAspect="1" noChangeArrowheads="1"/>
          </p:cNvPicPr>
          <p:nvPr/>
        </p:nvPicPr>
        <p:blipFill>
          <a:blip r:embed="rId5"/>
          <a:srcRect/>
          <a:stretch>
            <a:fillRect/>
          </a:stretch>
        </p:blipFill>
        <p:spPr bwMode="auto">
          <a:xfrm>
            <a:off x="1209015" y="2565400"/>
            <a:ext cx="3683794" cy="2554288"/>
          </a:xfrm>
          <a:prstGeom prst="rect">
            <a:avLst/>
          </a:prstGeom>
          <a:noFill/>
          <a:ln w="9525">
            <a:noFill/>
            <a:miter lim="800000"/>
            <a:headEnd/>
            <a:tailEnd/>
          </a:ln>
        </p:spPr>
      </p:pic>
      <p:sp>
        <p:nvSpPr>
          <p:cNvPr id="41991" name="Line 9"/>
          <p:cNvSpPr>
            <a:spLocks noChangeShapeType="1"/>
          </p:cNvSpPr>
          <p:nvPr/>
        </p:nvSpPr>
        <p:spPr bwMode="auto">
          <a:xfrm flipH="1">
            <a:off x="4251325" y="4221164"/>
            <a:ext cx="1871133" cy="1800225"/>
          </a:xfrm>
          <a:prstGeom prst="line">
            <a:avLst/>
          </a:prstGeom>
          <a:noFill/>
          <a:ln w="9525">
            <a:solidFill>
              <a:schemeClr val="tx1"/>
            </a:solidFill>
            <a:miter lim="800000"/>
            <a:headEnd type="triangle" w="med" len="med"/>
            <a:tailEnd/>
          </a:ln>
        </p:spPr>
        <p:txBody>
          <a:bodyPr wrap="none"/>
          <a:lstStyle/>
          <a:p>
            <a:endParaRPr lang="en-GB"/>
          </a:p>
        </p:txBody>
      </p:sp>
      <p:sp>
        <p:nvSpPr>
          <p:cNvPr id="41992" name="Text Box 10"/>
          <p:cNvSpPr txBox="1">
            <a:spLocks noChangeArrowheads="1"/>
          </p:cNvSpPr>
          <p:nvPr/>
        </p:nvSpPr>
        <p:spPr bwMode="auto">
          <a:xfrm>
            <a:off x="3236648" y="6021388"/>
            <a:ext cx="4235006" cy="369332"/>
          </a:xfrm>
          <a:prstGeom prst="rect">
            <a:avLst/>
          </a:prstGeom>
          <a:noFill/>
          <a:ln w="9525">
            <a:noFill/>
            <a:miter lim="800000"/>
            <a:headEnd/>
            <a:tailEnd/>
          </a:ln>
        </p:spPr>
        <p:txBody>
          <a:bodyPr wrap="none">
            <a:spAutoFit/>
          </a:bodyPr>
          <a:lstStyle/>
          <a:p>
            <a:r>
              <a:rPr lang="en-GB" sz="1800"/>
              <a:t>Fluctuation: Early Indicator of Collapse?</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dirty="0" smtClean="0"/>
              <a:t>Examining DBN Net</a:t>
            </a:r>
            <a:endParaRPr lang="en-US" dirty="0" smtClean="0"/>
          </a:p>
        </p:txBody>
      </p:sp>
      <p:sp>
        <p:nvSpPr>
          <p:cNvPr id="43011" name="Rectangle 3"/>
          <p:cNvSpPr>
            <a:spLocks noGrp="1" noChangeArrowheads="1"/>
          </p:cNvSpPr>
          <p:nvPr>
            <p:ph type="body" idx="1"/>
          </p:nvPr>
        </p:nvSpPr>
        <p:spPr/>
        <p:txBody>
          <a:bodyPr/>
          <a:lstStyle/>
          <a:p>
            <a:pPr marL="0" indent="0" eaLnBrk="1" hangingPunct="1">
              <a:buNone/>
            </a:pPr>
            <a:r>
              <a:rPr lang="en-GB" dirty="0" smtClean="0"/>
              <a:t>Exploring dynamic links:</a:t>
            </a:r>
            <a:endParaRPr lang="en-US" dirty="0" smtClean="0"/>
          </a:p>
        </p:txBody>
      </p:sp>
      <p:pic>
        <p:nvPicPr>
          <p:cNvPr id="43012" name="Picture 4" descr="fishdbn"/>
          <p:cNvPicPr>
            <a:picLocks noChangeAspect="1" noChangeArrowheads="1"/>
          </p:cNvPicPr>
          <p:nvPr/>
        </p:nvPicPr>
        <p:blipFill>
          <a:blip r:embed="rId3"/>
          <a:srcRect/>
          <a:stretch>
            <a:fillRect/>
          </a:stretch>
        </p:blipFill>
        <p:spPr bwMode="auto">
          <a:xfrm>
            <a:off x="3002757" y="2205039"/>
            <a:ext cx="5054468" cy="4421187"/>
          </a:xfrm>
          <a:prstGeom prst="rect">
            <a:avLst/>
          </a:prstGeom>
          <a:noFill/>
          <a:ln w="9525">
            <a:noFill/>
            <a:miter lim="800000"/>
            <a:headEnd/>
            <a:tailEnd/>
          </a:ln>
        </p:spPr>
      </p:pic>
      <p:sp>
        <p:nvSpPr>
          <p:cNvPr id="43013" name="Text Box 5"/>
          <p:cNvSpPr txBox="1">
            <a:spLocks noChangeArrowheads="1"/>
          </p:cNvSpPr>
          <p:nvPr/>
        </p:nvSpPr>
        <p:spPr bwMode="auto">
          <a:xfrm>
            <a:off x="2534973" y="3284538"/>
            <a:ext cx="575799" cy="369332"/>
          </a:xfrm>
          <a:prstGeom prst="rect">
            <a:avLst/>
          </a:prstGeom>
          <a:noFill/>
          <a:ln w="9525">
            <a:noFill/>
            <a:miter lim="800000"/>
            <a:headEnd/>
            <a:tailEnd/>
          </a:ln>
        </p:spPr>
        <p:txBody>
          <a:bodyPr wrap="none">
            <a:spAutoFit/>
          </a:bodyPr>
          <a:lstStyle/>
          <a:p>
            <a:r>
              <a:rPr lang="en-GB" sz="1800"/>
              <a:t>Cod</a:t>
            </a:r>
          </a:p>
        </p:txBody>
      </p:sp>
      <p:sp>
        <p:nvSpPr>
          <p:cNvPr id="43014" name="Text Box 6"/>
          <p:cNvSpPr txBox="1">
            <a:spLocks noChangeArrowheads="1"/>
          </p:cNvSpPr>
          <p:nvPr/>
        </p:nvSpPr>
        <p:spPr bwMode="auto">
          <a:xfrm>
            <a:off x="5733785" y="2205038"/>
            <a:ext cx="799771" cy="369332"/>
          </a:xfrm>
          <a:prstGeom prst="rect">
            <a:avLst/>
          </a:prstGeom>
          <a:noFill/>
          <a:ln w="9525">
            <a:noFill/>
            <a:miter lim="800000"/>
            <a:headEnd/>
            <a:tailEnd/>
          </a:ln>
        </p:spPr>
        <p:txBody>
          <a:bodyPr wrap="none">
            <a:spAutoFit/>
          </a:bodyPr>
          <a:lstStyle/>
          <a:p>
            <a:r>
              <a:rPr lang="en-GB" sz="1800"/>
              <a:t>Hakes</a:t>
            </a:r>
          </a:p>
        </p:txBody>
      </p:sp>
      <p:sp>
        <p:nvSpPr>
          <p:cNvPr id="43015" name="Line 7"/>
          <p:cNvSpPr>
            <a:spLocks noChangeShapeType="1"/>
          </p:cNvSpPr>
          <p:nvPr/>
        </p:nvSpPr>
        <p:spPr bwMode="auto">
          <a:xfrm>
            <a:off x="3080147" y="3500439"/>
            <a:ext cx="2263246" cy="73025"/>
          </a:xfrm>
          <a:prstGeom prst="line">
            <a:avLst/>
          </a:prstGeom>
          <a:noFill/>
          <a:ln w="9525">
            <a:solidFill>
              <a:srgbClr val="FF3300"/>
            </a:solidFill>
            <a:miter lim="800000"/>
            <a:headEnd/>
            <a:tailEnd/>
          </a:ln>
        </p:spPr>
        <p:txBody>
          <a:bodyPr wrap="none"/>
          <a:lstStyle/>
          <a:p>
            <a:endParaRPr lang="en-GB"/>
          </a:p>
        </p:txBody>
      </p:sp>
      <p:sp>
        <p:nvSpPr>
          <p:cNvPr id="43016" name="Line 8"/>
          <p:cNvSpPr>
            <a:spLocks noChangeShapeType="1"/>
          </p:cNvSpPr>
          <p:nvPr/>
        </p:nvSpPr>
        <p:spPr bwMode="auto">
          <a:xfrm flipV="1">
            <a:off x="4953000" y="2492376"/>
            <a:ext cx="858177" cy="144463"/>
          </a:xfrm>
          <a:prstGeom prst="line">
            <a:avLst/>
          </a:prstGeom>
          <a:noFill/>
          <a:ln w="9525">
            <a:solidFill>
              <a:srgbClr val="FF3300"/>
            </a:solidFill>
            <a:miter lim="800000"/>
            <a:headEnd/>
            <a:tailEnd/>
          </a:ln>
        </p:spPr>
        <p:txBody>
          <a:bodyPr wrap="none"/>
          <a:lstStyle/>
          <a:p>
            <a:endParaRPr lang="en-GB"/>
          </a:p>
        </p:txBody>
      </p:sp>
      <p:sp>
        <p:nvSpPr>
          <p:cNvPr id="43017" name="Text Box 9"/>
          <p:cNvSpPr txBox="1">
            <a:spLocks noChangeArrowheads="1"/>
          </p:cNvSpPr>
          <p:nvPr/>
        </p:nvSpPr>
        <p:spPr bwMode="auto">
          <a:xfrm>
            <a:off x="1833298" y="4365626"/>
            <a:ext cx="1064715" cy="369332"/>
          </a:xfrm>
          <a:prstGeom prst="rect">
            <a:avLst/>
          </a:prstGeom>
          <a:noFill/>
          <a:ln w="9525">
            <a:noFill/>
            <a:miter lim="800000"/>
            <a:headEnd/>
            <a:tailEnd/>
          </a:ln>
        </p:spPr>
        <p:txBody>
          <a:bodyPr wrap="none">
            <a:spAutoFit/>
          </a:bodyPr>
          <a:lstStyle/>
          <a:p>
            <a:r>
              <a:rPr lang="en-GB" sz="1800"/>
              <a:t>Haddock</a:t>
            </a:r>
          </a:p>
        </p:txBody>
      </p:sp>
      <p:sp>
        <p:nvSpPr>
          <p:cNvPr id="43018" name="Line 10"/>
          <p:cNvSpPr>
            <a:spLocks noChangeShapeType="1"/>
          </p:cNvSpPr>
          <p:nvPr/>
        </p:nvSpPr>
        <p:spPr bwMode="auto">
          <a:xfrm flipV="1">
            <a:off x="2925367" y="4437063"/>
            <a:ext cx="1246848" cy="144462"/>
          </a:xfrm>
          <a:prstGeom prst="line">
            <a:avLst/>
          </a:prstGeom>
          <a:noFill/>
          <a:ln w="9525">
            <a:solidFill>
              <a:srgbClr val="FF3300"/>
            </a:solidFill>
            <a:miter lim="800000"/>
            <a:headEnd/>
            <a:tailEnd/>
          </a:ln>
        </p:spPr>
        <p:txBody>
          <a:bodyPr wrap="none"/>
          <a:lstStyle/>
          <a:p>
            <a:endParaRPr lang="en-GB"/>
          </a:p>
        </p:txBody>
      </p:sp>
      <p:sp>
        <p:nvSpPr>
          <p:cNvPr id="43019" name="Text Box 11"/>
          <p:cNvSpPr txBox="1">
            <a:spLocks noChangeArrowheads="1"/>
          </p:cNvSpPr>
          <p:nvPr/>
        </p:nvSpPr>
        <p:spPr bwMode="auto">
          <a:xfrm>
            <a:off x="5030392" y="5373688"/>
            <a:ext cx="1358064" cy="369332"/>
          </a:xfrm>
          <a:prstGeom prst="rect">
            <a:avLst/>
          </a:prstGeom>
          <a:noFill/>
          <a:ln w="9525">
            <a:noFill/>
            <a:miter lim="800000"/>
            <a:headEnd/>
            <a:tailEnd/>
          </a:ln>
        </p:spPr>
        <p:txBody>
          <a:bodyPr wrap="none">
            <a:spAutoFit/>
          </a:bodyPr>
          <a:lstStyle/>
          <a:p>
            <a:r>
              <a:rPr lang="en-GB" sz="1800"/>
              <a:t>White Hake</a:t>
            </a:r>
          </a:p>
        </p:txBody>
      </p:sp>
      <p:sp>
        <p:nvSpPr>
          <p:cNvPr id="43020" name="Line 12"/>
          <p:cNvSpPr>
            <a:spLocks noChangeShapeType="1"/>
          </p:cNvSpPr>
          <p:nvPr/>
        </p:nvSpPr>
        <p:spPr bwMode="auto">
          <a:xfrm>
            <a:off x="5343394" y="4652964"/>
            <a:ext cx="311282" cy="720725"/>
          </a:xfrm>
          <a:prstGeom prst="line">
            <a:avLst/>
          </a:prstGeom>
          <a:noFill/>
          <a:ln w="9525">
            <a:solidFill>
              <a:srgbClr val="FF3300"/>
            </a:solidFill>
            <a:miter lim="800000"/>
            <a:headEnd/>
            <a:tailEnd/>
          </a:ln>
        </p:spPr>
        <p:txBody>
          <a:bodyPr wrap="none"/>
          <a:lstStyle/>
          <a:p>
            <a:endParaRPr lang="en-GB"/>
          </a:p>
        </p:txBody>
      </p:sp>
      <p:sp>
        <p:nvSpPr>
          <p:cNvPr id="43021" name="Text Box 13"/>
          <p:cNvSpPr txBox="1">
            <a:spLocks noChangeArrowheads="1"/>
          </p:cNvSpPr>
          <p:nvPr/>
        </p:nvSpPr>
        <p:spPr bwMode="auto">
          <a:xfrm>
            <a:off x="7450138" y="3213101"/>
            <a:ext cx="930704" cy="369332"/>
          </a:xfrm>
          <a:prstGeom prst="rect">
            <a:avLst/>
          </a:prstGeom>
          <a:noFill/>
          <a:ln w="9525">
            <a:noFill/>
            <a:miter lim="800000"/>
            <a:headEnd/>
            <a:tailEnd/>
          </a:ln>
        </p:spPr>
        <p:txBody>
          <a:bodyPr wrap="none">
            <a:spAutoFit/>
          </a:bodyPr>
          <a:lstStyle/>
          <a:p>
            <a:r>
              <a:rPr lang="en-GB" sz="1800"/>
              <a:t>Redfish</a:t>
            </a:r>
          </a:p>
        </p:txBody>
      </p:sp>
      <p:sp>
        <p:nvSpPr>
          <p:cNvPr id="43022" name="Line 14"/>
          <p:cNvSpPr>
            <a:spLocks noChangeShapeType="1"/>
          </p:cNvSpPr>
          <p:nvPr/>
        </p:nvSpPr>
        <p:spPr bwMode="auto">
          <a:xfrm flipV="1">
            <a:off x="6356350" y="3644901"/>
            <a:ext cx="1327679" cy="720725"/>
          </a:xfrm>
          <a:prstGeom prst="line">
            <a:avLst/>
          </a:prstGeom>
          <a:noFill/>
          <a:ln w="9525">
            <a:solidFill>
              <a:srgbClr val="FF3300"/>
            </a:solidFill>
            <a:miter lim="800000"/>
            <a:headEnd/>
            <a:tailEnd/>
          </a:ln>
        </p:spPr>
        <p:txBody>
          <a:bodyPr wrap="none"/>
          <a:lstStyle/>
          <a:p>
            <a:endParaRPr lang="en-GB"/>
          </a:p>
        </p:txBody>
      </p:sp>
      <p:sp>
        <p:nvSpPr>
          <p:cNvPr id="43023" name="Text Box 15"/>
          <p:cNvSpPr txBox="1">
            <a:spLocks noChangeArrowheads="1"/>
          </p:cNvSpPr>
          <p:nvPr/>
        </p:nvSpPr>
        <p:spPr bwMode="auto">
          <a:xfrm>
            <a:off x="7214526" y="5013326"/>
            <a:ext cx="1717586" cy="369332"/>
          </a:xfrm>
          <a:prstGeom prst="rect">
            <a:avLst/>
          </a:prstGeom>
          <a:noFill/>
          <a:ln w="9525">
            <a:noFill/>
            <a:miter lim="800000"/>
            <a:headEnd/>
            <a:tailEnd/>
          </a:ln>
        </p:spPr>
        <p:txBody>
          <a:bodyPr wrap="none">
            <a:spAutoFit/>
          </a:bodyPr>
          <a:lstStyle/>
          <a:p>
            <a:r>
              <a:rPr lang="en-GB" sz="1800"/>
              <a:t>Witch Flounder</a:t>
            </a:r>
          </a:p>
        </p:txBody>
      </p:sp>
      <p:sp>
        <p:nvSpPr>
          <p:cNvPr id="43024" name="Line 16"/>
          <p:cNvSpPr>
            <a:spLocks noChangeShapeType="1"/>
          </p:cNvSpPr>
          <p:nvPr/>
        </p:nvSpPr>
        <p:spPr bwMode="auto">
          <a:xfrm>
            <a:off x="7527529" y="4652964"/>
            <a:ext cx="390392" cy="288925"/>
          </a:xfrm>
          <a:prstGeom prst="line">
            <a:avLst/>
          </a:prstGeom>
          <a:noFill/>
          <a:ln w="9525">
            <a:solidFill>
              <a:srgbClr val="FF3300"/>
            </a:solidFill>
            <a:miter lim="800000"/>
            <a:headEnd/>
            <a:tailEnd/>
          </a:ln>
        </p:spPr>
        <p:txBody>
          <a:bodyPr wrap="none"/>
          <a:lstStyle/>
          <a:p>
            <a:endParaRPr lang="en-GB"/>
          </a:p>
        </p:txBody>
      </p:sp>
      <p:sp>
        <p:nvSpPr>
          <p:cNvPr id="43025" name="Text Box 17"/>
          <p:cNvSpPr txBox="1">
            <a:spLocks noChangeArrowheads="1"/>
          </p:cNvSpPr>
          <p:nvPr/>
        </p:nvSpPr>
        <p:spPr bwMode="auto">
          <a:xfrm>
            <a:off x="1910690" y="6092826"/>
            <a:ext cx="899605" cy="369332"/>
          </a:xfrm>
          <a:prstGeom prst="rect">
            <a:avLst/>
          </a:prstGeom>
          <a:noFill/>
          <a:ln w="9525">
            <a:noFill/>
            <a:miter lim="800000"/>
            <a:headEnd/>
            <a:tailEnd/>
          </a:ln>
        </p:spPr>
        <p:txBody>
          <a:bodyPr wrap="none">
            <a:spAutoFit/>
          </a:bodyPr>
          <a:lstStyle/>
          <a:p>
            <a:r>
              <a:rPr lang="en-GB" sz="1800"/>
              <a:t>Shrimp</a:t>
            </a:r>
          </a:p>
        </p:txBody>
      </p:sp>
      <p:sp>
        <p:nvSpPr>
          <p:cNvPr id="43026" name="Text Box 18"/>
          <p:cNvSpPr txBox="1">
            <a:spLocks noChangeArrowheads="1"/>
          </p:cNvSpPr>
          <p:nvPr/>
        </p:nvSpPr>
        <p:spPr bwMode="auto">
          <a:xfrm>
            <a:off x="4172215" y="6021388"/>
            <a:ext cx="1533946" cy="369332"/>
          </a:xfrm>
          <a:prstGeom prst="rect">
            <a:avLst/>
          </a:prstGeom>
          <a:noFill/>
          <a:ln w="9525">
            <a:noFill/>
            <a:miter lim="800000"/>
            <a:headEnd/>
            <a:tailEnd/>
          </a:ln>
        </p:spPr>
        <p:txBody>
          <a:bodyPr wrap="none">
            <a:spAutoFit/>
          </a:bodyPr>
          <a:lstStyle/>
          <a:p>
            <a:r>
              <a:rPr lang="en-GB" sz="1800"/>
              <a:t>Thorny Skate</a:t>
            </a:r>
          </a:p>
        </p:txBody>
      </p:sp>
      <p:sp>
        <p:nvSpPr>
          <p:cNvPr id="43027" name="Line 19"/>
          <p:cNvSpPr>
            <a:spLocks noChangeShapeType="1"/>
          </p:cNvSpPr>
          <p:nvPr/>
        </p:nvSpPr>
        <p:spPr bwMode="auto">
          <a:xfrm>
            <a:off x="2846256" y="6308725"/>
            <a:ext cx="467783" cy="0"/>
          </a:xfrm>
          <a:prstGeom prst="line">
            <a:avLst/>
          </a:prstGeom>
          <a:noFill/>
          <a:ln w="9525">
            <a:solidFill>
              <a:srgbClr val="FF3300"/>
            </a:solidFill>
            <a:miter lim="800000"/>
            <a:headEnd/>
            <a:tailEnd/>
          </a:ln>
        </p:spPr>
        <p:txBody>
          <a:bodyPr wrap="none"/>
          <a:lstStyle/>
          <a:p>
            <a:endParaRPr lang="en-GB"/>
          </a:p>
        </p:txBody>
      </p:sp>
      <p:sp>
        <p:nvSpPr>
          <p:cNvPr id="43028" name="Line 20"/>
          <p:cNvSpPr>
            <a:spLocks noChangeShapeType="1"/>
          </p:cNvSpPr>
          <p:nvPr/>
        </p:nvSpPr>
        <p:spPr bwMode="auto">
          <a:xfrm>
            <a:off x="4094825" y="5516563"/>
            <a:ext cx="701675" cy="576262"/>
          </a:xfrm>
          <a:prstGeom prst="line">
            <a:avLst/>
          </a:prstGeom>
          <a:noFill/>
          <a:ln w="9525">
            <a:solidFill>
              <a:srgbClr val="FF3300"/>
            </a:solidFill>
            <a:miter lim="800000"/>
            <a:headEnd/>
            <a:tailEnd/>
          </a:ln>
        </p:spPr>
        <p:txBody>
          <a:bodyPr wrap="none"/>
          <a:lstStyle/>
          <a:p>
            <a:endParaRPr lang="en-GB"/>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sz="3600" dirty="0" smtClean="0"/>
              <a:t>Linear Dynamic System</a:t>
            </a:r>
            <a:endParaRPr lang="en-US" sz="3600" dirty="0" smtClean="0"/>
          </a:p>
        </p:txBody>
      </p:sp>
      <p:sp>
        <p:nvSpPr>
          <p:cNvPr id="46083" name="Rectangle 3"/>
          <p:cNvSpPr>
            <a:spLocks noGrp="1" noChangeArrowheads="1"/>
          </p:cNvSpPr>
          <p:nvPr>
            <p:ph type="body" idx="1"/>
          </p:nvPr>
        </p:nvSpPr>
        <p:spPr>
          <a:xfrm>
            <a:off x="1320800" y="1703389"/>
            <a:ext cx="8346150" cy="4821237"/>
          </a:xfrm>
        </p:spPr>
        <p:txBody>
          <a:bodyPr/>
          <a:lstStyle/>
          <a:p>
            <a:pPr marL="0" indent="0" eaLnBrk="1" hangingPunct="1">
              <a:lnSpc>
                <a:spcPct val="90000"/>
              </a:lnSpc>
              <a:buClrTx/>
              <a:buSzPct val="90000"/>
              <a:buFont typeface="Arial Unicode MS" pitchFamily="34" charset="-128"/>
              <a:buChar char="•"/>
            </a:pPr>
            <a:r>
              <a:rPr lang="en-GB" sz="2800" dirty="0" smtClean="0"/>
              <a:t> Instead of hidden state, continuous </a:t>
            </a:r>
            <a:r>
              <a:rPr lang="en-GB" sz="2800" dirty="0" err="1" smtClean="0"/>
              <a:t>var</a:t>
            </a:r>
            <a:r>
              <a:rPr lang="en-GB" sz="2800" dirty="0" smtClean="0"/>
              <a:t>:</a:t>
            </a:r>
          </a:p>
          <a:p>
            <a:pPr marL="0" indent="0" eaLnBrk="1" hangingPunct="1">
              <a:lnSpc>
                <a:spcPct val="90000"/>
              </a:lnSpc>
              <a:buClrTx/>
              <a:buSzPct val="90000"/>
              <a:buFont typeface="Arial Unicode MS" pitchFamily="34" charset="-128"/>
              <a:buChar char="•"/>
            </a:pPr>
            <a:endParaRPr lang="en-GB" sz="2800" dirty="0" smtClean="0"/>
          </a:p>
          <a:p>
            <a:pPr marL="0" indent="0" eaLnBrk="1" hangingPunct="1">
              <a:lnSpc>
                <a:spcPct val="90000"/>
              </a:lnSpc>
              <a:buClrTx/>
              <a:buSzPct val="90000"/>
              <a:buFont typeface="Arial Unicode MS" pitchFamily="34" charset="-128"/>
              <a:buChar char="•"/>
            </a:pPr>
            <a:endParaRPr lang="en-GB" sz="2800" dirty="0" smtClean="0"/>
          </a:p>
          <a:p>
            <a:pPr marL="0" indent="0" eaLnBrk="1" hangingPunct="1">
              <a:lnSpc>
                <a:spcPct val="90000"/>
              </a:lnSpc>
              <a:buClrTx/>
              <a:buSzPct val="90000"/>
              <a:buFont typeface="Arial Unicode MS" pitchFamily="34" charset="-128"/>
              <a:buChar char="•"/>
            </a:pPr>
            <a:endParaRPr lang="en-GB" sz="2800" dirty="0" smtClean="0"/>
          </a:p>
          <a:p>
            <a:pPr marL="0" indent="0" eaLnBrk="1" hangingPunct="1">
              <a:lnSpc>
                <a:spcPct val="90000"/>
              </a:lnSpc>
              <a:buClrTx/>
              <a:buSzPct val="90000"/>
              <a:buFont typeface="Arial Unicode MS" pitchFamily="34" charset="-128"/>
              <a:buChar char="•"/>
            </a:pPr>
            <a:endParaRPr lang="en-GB" sz="2800" dirty="0" smtClean="0"/>
          </a:p>
          <a:p>
            <a:pPr marL="0" indent="0" eaLnBrk="1" hangingPunct="1">
              <a:lnSpc>
                <a:spcPct val="90000"/>
              </a:lnSpc>
              <a:buClrTx/>
              <a:buSzPct val="90000"/>
              <a:buFont typeface="Arial Unicode MS" pitchFamily="34" charset="-128"/>
              <a:buChar char="•"/>
            </a:pPr>
            <a:endParaRPr lang="en-GB" sz="2800" dirty="0" smtClean="0"/>
          </a:p>
          <a:p>
            <a:pPr marL="0" indent="0" eaLnBrk="1" hangingPunct="1">
              <a:lnSpc>
                <a:spcPct val="90000"/>
              </a:lnSpc>
              <a:buClrTx/>
              <a:buSzPct val="90000"/>
              <a:buFont typeface="Arial Unicode MS" pitchFamily="34" charset="-128"/>
              <a:buChar char="•"/>
            </a:pPr>
            <a:endParaRPr lang="en-GB" sz="2800" dirty="0" smtClean="0"/>
          </a:p>
          <a:p>
            <a:pPr marL="0" indent="0" eaLnBrk="1" hangingPunct="1">
              <a:lnSpc>
                <a:spcPct val="90000"/>
              </a:lnSpc>
              <a:buClrTx/>
              <a:buSzPct val="90000"/>
              <a:buFont typeface="Arial Unicode MS" pitchFamily="34" charset="-128"/>
              <a:buChar char="•"/>
            </a:pPr>
            <a:r>
              <a:rPr lang="en-GB" sz="2800" dirty="0" smtClean="0"/>
              <a:t> Could be interpreted as measure of fishing? Predator population (e.g. seals)? Water temperature?</a:t>
            </a:r>
          </a:p>
        </p:txBody>
      </p:sp>
      <p:pic>
        <p:nvPicPr>
          <p:cNvPr id="46084" name="Picture 8"/>
          <p:cNvPicPr>
            <a:picLocks noChangeAspect="1" noChangeArrowheads="1"/>
          </p:cNvPicPr>
          <p:nvPr/>
        </p:nvPicPr>
        <p:blipFill>
          <a:blip r:embed="rId3"/>
          <a:srcRect/>
          <a:stretch>
            <a:fillRect/>
          </a:stretch>
        </p:blipFill>
        <p:spPr bwMode="auto">
          <a:xfrm>
            <a:off x="1754188" y="2349501"/>
            <a:ext cx="7723585" cy="2589213"/>
          </a:xfrm>
          <a:prstGeom prst="rect">
            <a:avLst/>
          </a:prstGeom>
          <a:noFill/>
          <a:ln w="9525">
            <a:noFill/>
            <a:miter lim="800000"/>
            <a:headEnd/>
            <a:tailEnd/>
          </a:ln>
        </p:spPr>
      </p:pic>
      <p:sp>
        <p:nvSpPr>
          <p:cNvPr id="46085" name="Line 9"/>
          <p:cNvSpPr>
            <a:spLocks noChangeShapeType="1"/>
          </p:cNvSpPr>
          <p:nvPr/>
        </p:nvSpPr>
        <p:spPr bwMode="auto">
          <a:xfrm flipV="1">
            <a:off x="2144582" y="4292600"/>
            <a:ext cx="780785" cy="215900"/>
          </a:xfrm>
          <a:prstGeom prst="line">
            <a:avLst/>
          </a:prstGeom>
          <a:noFill/>
          <a:ln w="9525">
            <a:solidFill>
              <a:schemeClr val="tx1"/>
            </a:solidFill>
            <a:miter lim="800000"/>
            <a:headEnd/>
            <a:tailEnd type="triangle" w="med" len="med"/>
          </a:ln>
        </p:spPr>
        <p:txBody>
          <a:bodyPr wrap="none"/>
          <a:lstStyle/>
          <a:p>
            <a:endParaRPr lang="en-GB"/>
          </a:p>
        </p:txBody>
      </p:sp>
      <p:sp>
        <p:nvSpPr>
          <p:cNvPr id="46086" name="Text Box 10"/>
          <p:cNvSpPr txBox="1">
            <a:spLocks noChangeArrowheads="1"/>
          </p:cNvSpPr>
          <p:nvPr/>
        </p:nvSpPr>
        <p:spPr bwMode="auto">
          <a:xfrm>
            <a:off x="1520296" y="4365625"/>
            <a:ext cx="633507" cy="338554"/>
          </a:xfrm>
          <a:prstGeom prst="rect">
            <a:avLst/>
          </a:prstGeom>
          <a:noFill/>
          <a:ln w="9525">
            <a:noFill/>
            <a:miter lim="800000"/>
            <a:headEnd/>
            <a:tailEnd/>
          </a:ln>
        </p:spPr>
        <p:txBody>
          <a:bodyPr wrap="none">
            <a:spAutoFit/>
          </a:bodyPr>
          <a:lstStyle/>
          <a:p>
            <a:r>
              <a:rPr lang="en-GB" baseline="-25000"/>
              <a:t>1984</a:t>
            </a:r>
          </a:p>
        </p:txBody>
      </p:sp>
      <p:sp>
        <p:nvSpPr>
          <p:cNvPr id="46087" name="Line 11"/>
          <p:cNvSpPr>
            <a:spLocks noChangeShapeType="1"/>
          </p:cNvSpPr>
          <p:nvPr/>
        </p:nvSpPr>
        <p:spPr bwMode="auto">
          <a:xfrm flipH="1">
            <a:off x="4719108" y="3357564"/>
            <a:ext cx="545175" cy="503237"/>
          </a:xfrm>
          <a:prstGeom prst="line">
            <a:avLst/>
          </a:prstGeom>
          <a:noFill/>
          <a:ln w="9525">
            <a:solidFill>
              <a:schemeClr val="tx1"/>
            </a:solidFill>
            <a:miter lim="800000"/>
            <a:headEnd/>
            <a:tailEnd type="triangle" w="med" len="med"/>
          </a:ln>
        </p:spPr>
        <p:txBody>
          <a:bodyPr wrap="none"/>
          <a:lstStyle/>
          <a:p>
            <a:endParaRPr lang="en-GB"/>
          </a:p>
        </p:txBody>
      </p:sp>
      <p:sp>
        <p:nvSpPr>
          <p:cNvPr id="46088" name="Text Box 12"/>
          <p:cNvSpPr txBox="1">
            <a:spLocks noChangeArrowheads="1"/>
          </p:cNvSpPr>
          <p:nvPr/>
        </p:nvSpPr>
        <p:spPr bwMode="auto">
          <a:xfrm>
            <a:off x="5264283" y="2997200"/>
            <a:ext cx="633507" cy="338554"/>
          </a:xfrm>
          <a:prstGeom prst="rect">
            <a:avLst/>
          </a:prstGeom>
          <a:noFill/>
          <a:ln w="9525">
            <a:noFill/>
            <a:miter lim="800000"/>
            <a:headEnd/>
            <a:tailEnd/>
          </a:ln>
        </p:spPr>
        <p:txBody>
          <a:bodyPr wrap="none">
            <a:spAutoFit/>
          </a:bodyPr>
          <a:lstStyle/>
          <a:p>
            <a:r>
              <a:rPr lang="en-GB" baseline="-25000"/>
              <a:t>1991</a:t>
            </a:r>
          </a:p>
        </p:txBody>
      </p:sp>
      <p:sp>
        <p:nvSpPr>
          <p:cNvPr id="46089" name="Line 13"/>
          <p:cNvSpPr>
            <a:spLocks noChangeShapeType="1"/>
          </p:cNvSpPr>
          <p:nvPr/>
        </p:nvSpPr>
        <p:spPr bwMode="auto">
          <a:xfrm flipV="1">
            <a:off x="2378473" y="2708276"/>
            <a:ext cx="1248569" cy="73025"/>
          </a:xfrm>
          <a:prstGeom prst="line">
            <a:avLst/>
          </a:prstGeom>
          <a:noFill/>
          <a:ln w="9525">
            <a:solidFill>
              <a:schemeClr val="tx1"/>
            </a:solidFill>
            <a:miter lim="800000"/>
            <a:headEnd/>
            <a:tailEnd type="triangle" w="med" len="med"/>
          </a:ln>
        </p:spPr>
        <p:txBody>
          <a:bodyPr wrap="none"/>
          <a:lstStyle/>
          <a:p>
            <a:endParaRPr lang="en-GB"/>
          </a:p>
        </p:txBody>
      </p:sp>
      <p:sp>
        <p:nvSpPr>
          <p:cNvPr id="46090" name="Text Box 14"/>
          <p:cNvSpPr txBox="1">
            <a:spLocks noChangeArrowheads="1"/>
          </p:cNvSpPr>
          <p:nvPr/>
        </p:nvSpPr>
        <p:spPr bwMode="auto">
          <a:xfrm>
            <a:off x="1676798" y="2492376"/>
            <a:ext cx="1545616" cy="584775"/>
          </a:xfrm>
          <a:prstGeom prst="rect">
            <a:avLst/>
          </a:prstGeom>
          <a:noFill/>
          <a:ln w="9525">
            <a:noFill/>
            <a:miter lim="800000"/>
            <a:headEnd/>
            <a:tailEnd/>
          </a:ln>
        </p:spPr>
        <p:txBody>
          <a:bodyPr wrap="none">
            <a:spAutoFit/>
          </a:bodyPr>
          <a:lstStyle/>
          <a:p>
            <a:r>
              <a:rPr lang="en-GB" baseline="-25000"/>
              <a:t>1987 </a:t>
            </a:r>
          </a:p>
          <a:p>
            <a:r>
              <a:rPr lang="en-GB" baseline="-25000"/>
              <a:t>(white fur ban)</a:t>
            </a:r>
          </a:p>
        </p:txBody>
      </p:sp>
      <p:sp>
        <p:nvSpPr>
          <p:cNvPr id="46091" name="Line 15"/>
          <p:cNvSpPr>
            <a:spLocks noChangeShapeType="1"/>
          </p:cNvSpPr>
          <p:nvPr/>
        </p:nvSpPr>
        <p:spPr bwMode="auto">
          <a:xfrm flipH="1">
            <a:off x="5888566" y="3716339"/>
            <a:ext cx="545175" cy="503237"/>
          </a:xfrm>
          <a:prstGeom prst="line">
            <a:avLst/>
          </a:prstGeom>
          <a:noFill/>
          <a:ln w="9525">
            <a:solidFill>
              <a:schemeClr val="tx1"/>
            </a:solidFill>
            <a:miter lim="800000"/>
            <a:headEnd/>
            <a:tailEnd type="triangle" w="med" len="med"/>
          </a:ln>
        </p:spPr>
        <p:txBody>
          <a:bodyPr wrap="none"/>
          <a:lstStyle/>
          <a:p>
            <a:endParaRPr lang="en-GB"/>
          </a:p>
        </p:txBody>
      </p:sp>
      <p:sp>
        <p:nvSpPr>
          <p:cNvPr id="46092" name="Text Box 16"/>
          <p:cNvSpPr txBox="1">
            <a:spLocks noChangeArrowheads="1"/>
          </p:cNvSpPr>
          <p:nvPr/>
        </p:nvSpPr>
        <p:spPr bwMode="auto">
          <a:xfrm>
            <a:off x="6356350" y="3284538"/>
            <a:ext cx="2133918" cy="338554"/>
          </a:xfrm>
          <a:prstGeom prst="rect">
            <a:avLst/>
          </a:prstGeom>
          <a:noFill/>
          <a:ln w="9525">
            <a:noFill/>
            <a:miter lim="800000"/>
            <a:headEnd/>
            <a:tailEnd/>
          </a:ln>
        </p:spPr>
        <p:txBody>
          <a:bodyPr wrap="none">
            <a:spAutoFit/>
          </a:bodyPr>
          <a:lstStyle/>
          <a:p>
            <a:r>
              <a:rPr lang="en-GB" baseline="-25000"/>
              <a:t>1997 (white fur hunt)</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Conclusions</a:t>
            </a:r>
          </a:p>
        </p:txBody>
      </p:sp>
      <p:sp>
        <p:nvSpPr>
          <p:cNvPr id="50179" name="Rectangle 3"/>
          <p:cNvSpPr>
            <a:spLocks noGrp="1" noChangeArrowheads="1"/>
          </p:cNvSpPr>
          <p:nvPr>
            <p:ph type="body" sz="half" idx="1"/>
          </p:nvPr>
        </p:nvSpPr>
        <p:spPr>
          <a:xfrm>
            <a:off x="1320800" y="1524000"/>
            <a:ext cx="8132794" cy="4821238"/>
          </a:xfrm>
        </p:spPr>
        <p:txBody>
          <a:bodyPr/>
          <a:lstStyle/>
          <a:p>
            <a:pPr marL="0" indent="0" eaLnBrk="1" hangingPunct="1">
              <a:buClrTx/>
              <a:buSzPct val="90000"/>
              <a:buFont typeface="Arial" pitchFamily="34" charset="0"/>
              <a:buChar char="•"/>
            </a:pPr>
            <a:r>
              <a:rPr lang="en-GB" sz="2800" dirty="0" smtClean="0"/>
              <a:t> Potential of IDA models for predicting fish biomass data</a:t>
            </a:r>
          </a:p>
          <a:p>
            <a:pPr marL="0" indent="0" eaLnBrk="1" hangingPunct="1">
              <a:buClrTx/>
              <a:buSzPct val="90000"/>
              <a:buFont typeface="Arial" pitchFamily="34" charset="0"/>
              <a:buChar char="•"/>
            </a:pPr>
            <a:r>
              <a:rPr lang="en-GB" sz="2800" dirty="0" smtClean="0"/>
              <a:t> Dynamic models for capturing the complexity of </a:t>
            </a:r>
            <a:r>
              <a:rPr lang="en-GB" sz="2800" dirty="0" err="1" smtClean="0"/>
              <a:t>foodwebs</a:t>
            </a:r>
            <a:endParaRPr lang="en-GB" sz="2800" dirty="0" smtClean="0"/>
          </a:p>
          <a:p>
            <a:pPr marL="0" indent="0" eaLnBrk="1" hangingPunct="1">
              <a:buClrTx/>
              <a:buSzPct val="90000"/>
              <a:buFont typeface="Arial" pitchFamily="34" charset="0"/>
              <a:buChar char="•"/>
            </a:pPr>
            <a:r>
              <a:rPr lang="en-GB" sz="2800" dirty="0" smtClean="0"/>
              <a:t> Latent variable analysis to explore unmeasured variables (climate change, fishing, legal changes)</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Summary</a:t>
            </a:r>
          </a:p>
        </p:txBody>
      </p:sp>
      <p:sp>
        <p:nvSpPr>
          <p:cNvPr id="50179" name="Rectangle 3"/>
          <p:cNvSpPr>
            <a:spLocks noGrp="1" noChangeArrowheads="1"/>
          </p:cNvSpPr>
          <p:nvPr>
            <p:ph type="body" sz="half" idx="1"/>
          </p:nvPr>
        </p:nvSpPr>
        <p:spPr>
          <a:xfrm>
            <a:off x="1320800" y="1524000"/>
            <a:ext cx="7532688" cy="4821238"/>
          </a:xfrm>
        </p:spPr>
        <p:txBody>
          <a:bodyPr/>
          <a:lstStyle/>
          <a:p>
            <a:pPr marL="0" indent="0" eaLnBrk="1" hangingPunct="1">
              <a:buClrTx/>
              <a:buSzPct val="90000"/>
              <a:buFont typeface="Arial" pitchFamily="34" charset="0"/>
              <a:buChar char="•"/>
            </a:pPr>
            <a:r>
              <a:rPr lang="en-GB" sz="2800" dirty="0" smtClean="0"/>
              <a:t> Intelligent Data Analysis</a:t>
            </a:r>
            <a:endParaRPr lang="en-GB" sz="1400" dirty="0" smtClean="0"/>
          </a:p>
          <a:p>
            <a:pPr marL="517525" lvl="1" indent="0" eaLnBrk="1" hangingPunct="1">
              <a:buClrTx/>
              <a:buSzPct val="90000"/>
              <a:buFont typeface="Arial" pitchFamily="34" charset="0"/>
              <a:buChar char="•"/>
            </a:pPr>
            <a:r>
              <a:rPr lang="en-GB" sz="2000" dirty="0" smtClean="0"/>
              <a:t> What it is</a:t>
            </a:r>
          </a:p>
          <a:p>
            <a:pPr marL="517525" lvl="1" indent="0" eaLnBrk="1" hangingPunct="1">
              <a:buClrTx/>
              <a:buSzPct val="90000"/>
              <a:buFont typeface="Arial" pitchFamily="34" charset="0"/>
              <a:buChar char="•"/>
            </a:pPr>
            <a:r>
              <a:rPr lang="en-GB" sz="2000" dirty="0" smtClean="0"/>
              <a:t> What it can be used for</a:t>
            </a:r>
          </a:p>
          <a:p>
            <a:pPr marL="0" indent="0" eaLnBrk="1" hangingPunct="1">
              <a:buClrTx/>
              <a:buSzPct val="90000"/>
              <a:buFont typeface="Arial" pitchFamily="34" charset="0"/>
              <a:buChar char="•"/>
            </a:pPr>
            <a:r>
              <a:rPr lang="en-GB" sz="2800" dirty="0" smtClean="0"/>
              <a:t> Brief Overview of existing research</a:t>
            </a:r>
          </a:p>
          <a:p>
            <a:pPr marL="517525" lvl="1" indent="0" eaLnBrk="1" hangingPunct="1">
              <a:buClrTx/>
              <a:buSzPct val="90000"/>
              <a:buFont typeface="Arial" pitchFamily="34" charset="0"/>
              <a:buChar char="•"/>
            </a:pPr>
            <a:r>
              <a:rPr lang="en-GB" sz="2200" dirty="0" smtClean="0"/>
              <a:t> Biological Level (Microarray)</a:t>
            </a:r>
          </a:p>
          <a:p>
            <a:pPr marL="517525" lvl="1" indent="0" eaLnBrk="1" hangingPunct="1">
              <a:buClrTx/>
              <a:buSzPct val="90000"/>
              <a:buFont typeface="Arial" pitchFamily="34" charset="0"/>
              <a:buChar char="•"/>
            </a:pPr>
            <a:r>
              <a:rPr lang="en-GB" sz="2200" dirty="0" smtClean="0"/>
              <a:t> Medical / Clinical Level (Disease Progression)</a:t>
            </a:r>
          </a:p>
          <a:p>
            <a:pPr marL="517525" lvl="1" indent="0" eaLnBrk="1" hangingPunct="1">
              <a:buClrTx/>
              <a:buSzPct val="90000"/>
              <a:buFont typeface="Arial" pitchFamily="34" charset="0"/>
              <a:buChar char="•"/>
            </a:pPr>
            <a:r>
              <a:rPr lang="en-GB" sz="2200" dirty="0" smtClean="0"/>
              <a:t> Population Level (Marine biomass / Seed)</a:t>
            </a:r>
          </a:p>
          <a:p>
            <a:pPr marL="0" indent="0" eaLnBrk="1" hangingPunct="1">
              <a:buClrTx/>
              <a:buSzPct val="90000"/>
              <a:buFont typeface="Arial" pitchFamily="34" charset="0"/>
              <a:buChar char="•"/>
            </a:pPr>
            <a:r>
              <a:rPr lang="en-GB" sz="2800" dirty="0" smtClean="0"/>
              <a:t> What next?</a:t>
            </a:r>
          </a:p>
          <a:p>
            <a:pPr marL="517525" lvl="1" indent="0" eaLnBrk="1" hangingPunct="1">
              <a:buClrTx/>
              <a:buSzPct val="90000"/>
              <a:buFont typeface="Arial" pitchFamily="34" charset="0"/>
              <a:buChar char="•"/>
            </a:pPr>
            <a:r>
              <a:rPr lang="en-GB" sz="2200" dirty="0" smtClean="0"/>
              <a:t> Linking the levels?</a:t>
            </a:r>
          </a:p>
          <a:p>
            <a:pPr marL="517525" lvl="1" indent="0" eaLnBrk="1" hangingPunct="1">
              <a:buClrTx/>
              <a:buSzPct val="90000"/>
              <a:buFont typeface="Arial" pitchFamily="34" charset="0"/>
              <a:buChar char="•"/>
            </a:pPr>
            <a:r>
              <a:rPr lang="en-GB" sz="2200" dirty="0" smtClean="0"/>
              <a:t> Impact of Microbiological models in clinic?</a:t>
            </a:r>
          </a:p>
          <a:p>
            <a:pPr marL="517525" lvl="1" indent="0" eaLnBrk="1" hangingPunct="1">
              <a:buClrTx/>
              <a:buSzPct val="90000"/>
              <a:buFont typeface="Arial" pitchFamily="34" charset="0"/>
              <a:buChar char="•"/>
            </a:pPr>
            <a:r>
              <a:rPr lang="en-GB" sz="2200" dirty="0" smtClean="0"/>
              <a:t> Impact of disease models on populations?</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Caveats to IDA</a:t>
            </a:r>
          </a:p>
        </p:txBody>
      </p:sp>
      <p:sp>
        <p:nvSpPr>
          <p:cNvPr id="4" name="Rectangle 3"/>
          <p:cNvSpPr txBox="1">
            <a:spLocks noChangeArrowheads="1"/>
          </p:cNvSpPr>
          <p:nvPr/>
        </p:nvSpPr>
        <p:spPr bwMode="auto">
          <a:xfrm>
            <a:off x="1463704" y="1524000"/>
            <a:ext cx="7704138" cy="4821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Data Quality ✓</a:t>
            </a:r>
          </a:p>
          <a:p>
            <a:pPr marL="342900" lvl="0" indent="-342900" eaLnBrk="0" hangingPunct="0">
              <a:spcBef>
                <a:spcPct val="20000"/>
              </a:spcBef>
              <a:buClr>
                <a:schemeClr val="folHlink"/>
              </a:buClr>
              <a:buSzPct val="60000"/>
            </a:pPr>
            <a:r>
              <a:rPr kumimoji="0" lang="en-GB" sz="3200" b="0" i="0" u="none" strike="noStrike" kern="0" cap="none" spc="0" normalizeH="0" baseline="0" noProof="0" dirty="0" smtClean="0">
                <a:ln>
                  <a:noFill/>
                </a:ln>
                <a:solidFill>
                  <a:schemeClr val="tx1"/>
                </a:solidFill>
                <a:effectLst/>
                <a:uLnTx/>
                <a:uFillTx/>
                <a:latin typeface="+mn-lt"/>
                <a:ea typeface="+mn-ea"/>
                <a:cs typeface="+mn-cs"/>
              </a:rPr>
              <a:t>Spurious Correlations </a:t>
            </a:r>
            <a:r>
              <a:rPr lang="en-GB" sz="3200" kern="0" dirty="0" smtClean="0"/>
              <a:t>✓</a:t>
            </a: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eaLnBrk="0" hangingPunct="0">
              <a:spcBef>
                <a:spcPct val="20000"/>
              </a:spcBef>
              <a:buClr>
                <a:schemeClr val="folHlink"/>
              </a:buClr>
              <a:buSzPct val="60000"/>
            </a:pPr>
            <a:r>
              <a:rPr kumimoji="0" lang="en-GB" sz="3200" b="0" i="0" u="none" strike="noStrike" kern="0" cap="none" spc="0" normalizeH="0" baseline="0" noProof="0" dirty="0" smtClean="0">
                <a:ln>
                  <a:noFill/>
                </a:ln>
                <a:solidFill>
                  <a:schemeClr val="tx1"/>
                </a:solidFill>
                <a:effectLst/>
                <a:uLnTx/>
                <a:uFillTx/>
                <a:latin typeface="+mn-lt"/>
                <a:ea typeface="+mn-ea"/>
                <a:cs typeface="+mn-cs"/>
              </a:rPr>
              <a:t>Over-fitting </a:t>
            </a:r>
            <a:r>
              <a:rPr lang="en-GB" sz="3200" kern="0" dirty="0" smtClean="0"/>
              <a:t>✓</a:t>
            </a: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eaLnBrk="0" hangingPunct="0">
              <a:spcBef>
                <a:spcPct val="20000"/>
              </a:spcBef>
              <a:buClr>
                <a:schemeClr val="folHlink"/>
              </a:buClr>
              <a:buSzPct val="60000"/>
            </a:pPr>
            <a:r>
              <a:rPr kumimoji="0" lang="en-GB" sz="3200" b="0" i="0" u="none" strike="noStrike" kern="0" cap="none" spc="0" normalizeH="0" baseline="0" noProof="0" dirty="0" smtClean="0">
                <a:ln>
                  <a:noFill/>
                </a:ln>
                <a:solidFill>
                  <a:schemeClr val="tx1"/>
                </a:solidFill>
                <a:effectLst/>
                <a:uLnTx/>
                <a:uFillTx/>
                <a:latin typeface="+mn-lt"/>
                <a:ea typeface="+mn-ea"/>
                <a:cs typeface="+mn-cs"/>
              </a:rPr>
              <a:t>“Black Box” Modelling </a:t>
            </a:r>
            <a:r>
              <a:rPr lang="en-GB" sz="3200" kern="0" dirty="0" smtClean="0"/>
              <a:t>✓</a:t>
            </a: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Over-reliance – slave to the data ?</a:t>
            </a:r>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r>
              <a:rPr kumimoji="0" lang="en-GB" sz="3200" b="0" i="0" u="none" strike="noStrike" kern="0" cap="none" spc="0" normalizeH="0" baseline="0" noProof="0" dirty="0" smtClean="0">
                <a:ln>
                  <a:noFill/>
                </a:ln>
                <a:solidFill>
                  <a:schemeClr val="tx1"/>
                </a:solidFill>
                <a:effectLst/>
                <a:uLnTx/>
                <a:uFillTx/>
                <a:latin typeface="+mn-lt"/>
                <a:ea typeface="+mn-ea"/>
                <a:cs typeface="+mn-cs"/>
              </a:rPr>
              <a:t>“Can’t see the wood for the trees” ?</a:t>
            </a:r>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r>
              <a:rPr lang="en-GB" dirty="0" smtClean="0"/>
              <a:t>Thanks for listening!</a:t>
            </a:r>
          </a:p>
        </p:txBody>
      </p:sp>
      <p:pic>
        <p:nvPicPr>
          <p:cNvPr id="17" name="Picture 16" descr="MSB new logo - 600dpi TRANSPARENT BACKGROUND copy"/>
          <p:cNvPicPr preferRelativeResize="0">
            <a:picLocks noChangeAspect="1" noChangeArrowheads="1"/>
          </p:cNvPicPr>
          <p:nvPr/>
        </p:nvPicPr>
        <p:blipFill>
          <a:blip r:embed="rId3" cstate="print"/>
          <a:srcRect/>
          <a:stretch>
            <a:fillRect/>
          </a:stretch>
        </p:blipFill>
        <p:spPr bwMode="auto">
          <a:xfrm>
            <a:off x="1523976" y="5572140"/>
            <a:ext cx="1428760" cy="864816"/>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3309926" y="5857892"/>
            <a:ext cx="3786215" cy="405903"/>
          </a:xfrm>
          <a:prstGeom prst="rect">
            <a:avLst/>
          </a:prstGeom>
          <a:noFill/>
          <a:ln w="9525">
            <a:noFill/>
            <a:miter lim="800000"/>
            <a:headEnd/>
            <a:tailEnd/>
          </a:ln>
          <a:effectLst/>
        </p:spPr>
      </p:pic>
      <p:sp>
        <p:nvSpPr>
          <p:cNvPr id="6" name="Rectangle 5"/>
          <p:cNvSpPr/>
          <p:nvPr/>
        </p:nvSpPr>
        <p:spPr bwMode="auto">
          <a:xfrm>
            <a:off x="3238488" y="5841850"/>
            <a:ext cx="3214710" cy="42862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charset="0"/>
            </a:endParaRPr>
          </a:p>
        </p:txBody>
      </p:sp>
      <p:pic>
        <p:nvPicPr>
          <p:cNvPr id="7" name="Picture 5" descr="logonw"/>
          <p:cNvPicPr>
            <a:picLocks noChangeAspect="1" noChangeArrowheads="1"/>
          </p:cNvPicPr>
          <p:nvPr/>
        </p:nvPicPr>
        <p:blipFill>
          <a:blip r:embed="rId5"/>
          <a:srcRect/>
          <a:stretch>
            <a:fillRect/>
          </a:stretch>
        </p:blipFill>
        <p:spPr bwMode="auto">
          <a:xfrm>
            <a:off x="8382024" y="5500702"/>
            <a:ext cx="1209656" cy="963351"/>
          </a:xfrm>
          <a:prstGeom prst="rect">
            <a:avLst/>
          </a:prstGeom>
          <a:noFill/>
        </p:spPr>
      </p:pic>
      <p:pic>
        <p:nvPicPr>
          <p:cNvPr id="8" name="Picture 5" descr="Moorfields Crest"/>
          <p:cNvPicPr>
            <a:picLocks noChangeAspect="1" noChangeArrowheads="1"/>
          </p:cNvPicPr>
          <p:nvPr/>
        </p:nvPicPr>
        <p:blipFill>
          <a:blip r:embed="rId6" cstate="print"/>
          <a:srcRect/>
          <a:stretch>
            <a:fillRect/>
          </a:stretch>
        </p:blipFill>
        <p:spPr bwMode="auto">
          <a:xfrm>
            <a:off x="6738950" y="5500702"/>
            <a:ext cx="1214446" cy="933333"/>
          </a:xfrm>
          <a:prstGeom prst="rect">
            <a:avLst/>
          </a:prstGeom>
          <a:noFill/>
        </p:spPr>
      </p:pic>
      <p:sp>
        <p:nvSpPr>
          <p:cNvPr id="9" name="Rectangle 3"/>
          <p:cNvSpPr txBox="1">
            <a:spLocks noChangeArrowheads="1"/>
          </p:cNvSpPr>
          <p:nvPr/>
        </p:nvSpPr>
        <p:spPr bwMode="auto">
          <a:xfrm>
            <a:off x="1463704" y="1524000"/>
            <a:ext cx="4417990" cy="28336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r>
              <a:rPr lang="en-GB" kern="0" dirty="0" smtClean="0">
                <a:latin typeface="+mn-lt"/>
              </a:rPr>
              <a:t>Symposium for IDA, Porto, </a:t>
            </a:r>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r>
              <a:rPr lang="en-GB" kern="0" dirty="0" smtClean="0">
                <a:latin typeface="+mn-lt"/>
              </a:rPr>
              <a:t>Portugal: Deadline May</a:t>
            </a:r>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endParaRPr kumimoji="0" lang="en-GB"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endParaRPr lang="en-GB" kern="0" dirty="0" smtClean="0">
              <a:latin typeface="+mn-lt"/>
            </a:endParaRPr>
          </a:p>
        </p:txBody>
      </p:sp>
      <p:pic>
        <p:nvPicPr>
          <p:cNvPr id="101378" name="Picture 2"/>
          <p:cNvPicPr>
            <a:picLocks noChangeAspect="1" noChangeArrowheads="1"/>
          </p:cNvPicPr>
          <p:nvPr/>
        </p:nvPicPr>
        <p:blipFill>
          <a:blip r:embed="rId7" cstate="print"/>
          <a:srcRect/>
          <a:stretch>
            <a:fillRect/>
          </a:stretch>
        </p:blipFill>
        <p:spPr bwMode="auto">
          <a:xfrm>
            <a:off x="5595942" y="2089537"/>
            <a:ext cx="3743351" cy="2339595"/>
          </a:xfrm>
          <a:prstGeom prst="rect">
            <a:avLst/>
          </a:prstGeom>
          <a:noFill/>
          <a:ln w="9525">
            <a:noFill/>
            <a:miter lim="800000"/>
            <a:headEnd/>
            <a:tailEnd/>
          </a:ln>
          <a:effectLst/>
        </p:spPr>
      </p:pic>
      <p:graphicFrame>
        <p:nvGraphicFramePr>
          <p:cNvPr id="101380" name="Object 4"/>
          <p:cNvGraphicFramePr>
            <a:graphicFrameLocks noChangeAspect="1"/>
          </p:cNvGraphicFramePr>
          <p:nvPr/>
        </p:nvGraphicFramePr>
        <p:xfrm>
          <a:off x="1952604" y="2428868"/>
          <a:ext cx="2357454" cy="3050499"/>
        </p:xfrm>
        <a:graphic>
          <a:graphicData uri="http://schemas.openxmlformats.org/presentationml/2006/ole">
            <p:oleObj spid="_x0000_s103426" name="Acrobat Document" r:id="rId8" imgW="5829300" imgH="7543800" progId="AcroExch.Document.7">
              <p:embed/>
            </p:oleObj>
          </a:graphicData>
        </a:graphic>
      </p:graphicFrame>
      <p:sp>
        <p:nvSpPr>
          <p:cNvPr id="14" name="Rectangle 13"/>
          <p:cNvSpPr/>
          <p:nvPr/>
        </p:nvSpPr>
        <p:spPr>
          <a:xfrm>
            <a:off x="5238752" y="3929066"/>
            <a:ext cx="4667248" cy="1348061"/>
          </a:xfrm>
          <a:prstGeom prst="rect">
            <a:avLst/>
          </a:prstGeom>
        </p:spPr>
        <p:txBody>
          <a:bodyPr wrap="square">
            <a:spAutoFit/>
          </a:bodyPr>
          <a:lstStyle/>
          <a:p>
            <a:pPr marL="342900" lvl="0" indent="-342900" eaLnBrk="0" hangingPunct="0">
              <a:spcBef>
                <a:spcPct val="20000"/>
              </a:spcBef>
              <a:buClr>
                <a:schemeClr val="folHlink"/>
              </a:buClr>
              <a:buSzPct val="60000"/>
              <a:defRPr/>
            </a:pPr>
            <a:endParaRPr lang="en-GB" kern="0" dirty="0" smtClean="0"/>
          </a:p>
          <a:p>
            <a:pPr marL="342900" lvl="0" indent="-342900" eaLnBrk="0" hangingPunct="0">
              <a:spcBef>
                <a:spcPct val="20000"/>
              </a:spcBef>
              <a:buClr>
                <a:schemeClr val="folHlink"/>
              </a:buClr>
              <a:buSzPct val="60000"/>
              <a:defRPr/>
            </a:pPr>
            <a:r>
              <a:rPr lang="en-GB" kern="0" dirty="0" smtClean="0"/>
              <a:t>IDA Medicine and Pharmacology,</a:t>
            </a:r>
          </a:p>
          <a:p>
            <a:pPr marL="342900" lvl="0" indent="-342900" eaLnBrk="0" hangingPunct="0">
              <a:spcBef>
                <a:spcPct val="20000"/>
              </a:spcBef>
              <a:buClr>
                <a:schemeClr val="folHlink"/>
              </a:buClr>
              <a:buSzPct val="60000"/>
              <a:defRPr/>
            </a:pPr>
            <a:r>
              <a:rPr lang="en-GB" kern="0" dirty="0" smtClean="0"/>
              <a:t>Bled, Slovenia: Deadline April</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GB" dirty="0" smtClean="0"/>
              <a:t>Feature Selection</a:t>
            </a:r>
          </a:p>
        </p:txBody>
      </p:sp>
      <p:sp>
        <p:nvSpPr>
          <p:cNvPr id="14341" name="Rectangle 3"/>
          <p:cNvSpPr>
            <a:spLocks noGrp="1" noChangeArrowheads="1"/>
          </p:cNvSpPr>
          <p:nvPr>
            <p:ph type="body" idx="1"/>
          </p:nvPr>
        </p:nvSpPr>
        <p:spPr/>
        <p:txBody>
          <a:bodyPr/>
          <a:lstStyle/>
          <a:p>
            <a:pPr marL="0" indent="0" eaLnBrk="1" hangingPunct="1">
              <a:lnSpc>
                <a:spcPct val="125000"/>
              </a:lnSpc>
              <a:buNone/>
            </a:pPr>
            <a:r>
              <a:rPr lang="en-GB" dirty="0" err="1" smtClean="0"/>
              <a:t>Scatterplots</a:t>
            </a:r>
            <a:r>
              <a:rPr lang="en-GB" dirty="0" smtClean="0"/>
              <a:t> from different features of the same dataset</a:t>
            </a:r>
          </a:p>
          <a:p>
            <a:pPr marL="0" indent="0" eaLnBrk="1" hangingPunct="1">
              <a:lnSpc>
                <a:spcPct val="125000"/>
              </a:lnSpc>
            </a:pPr>
            <a:endParaRPr lang="en-GB" dirty="0" smtClean="0"/>
          </a:p>
        </p:txBody>
      </p:sp>
      <p:sp>
        <p:nvSpPr>
          <p:cNvPr id="14342" name="Rectangle 4"/>
          <p:cNvSpPr>
            <a:spLocks noChangeArrowheads="1"/>
          </p:cNvSpPr>
          <p:nvPr/>
        </p:nvSpPr>
        <p:spPr bwMode="auto">
          <a:xfrm>
            <a:off x="2125663" y="2506663"/>
            <a:ext cx="9906000" cy="461665"/>
          </a:xfrm>
          <a:prstGeom prst="rect">
            <a:avLst/>
          </a:prstGeom>
          <a:noFill/>
          <a:ln w="9525">
            <a:noFill/>
            <a:miter lim="800000"/>
            <a:headEnd/>
            <a:tailEnd/>
          </a:ln>
        </p:spPr>
        <p:txBody>
          <a:bodyPr>
            <a:spAutoFit/>
          </a:bodyPr>
          <a:lstStyle/>
          <a:p>
            <a:endParaRPr lang="en-US"/>
          </a:p>
        </p:txBody>
      </p:sp>
      <p:pic>
        <p:nvPicPr>
          <p:cNvPr id="111617" name="Picture 1"/>
          <p:cNvPicPr>
            <a:picLocks noChangeAspect="1" noChangeArrowheads="1"/>
          </p:cNvPicPr>
          <p:nvPr/>
        </p:nvPicPr>
        <p:blipFill>
          <a:blip r:embed="rId3"/>
          <a:srcRect/>
          <a:stretch>
            <a:fillRect/>
          </a:stretch>
        </p:blipFill>
        <p:spPr bwMode="auto">
          <a:xfrm>
            <a:off x="1470399" y="2786059"/>
            <a:ext cx="2940863" cy="1843886"/>
          </a:xfrm>
          <a:prstGeom prst="rect">
            <a:avLst/>
          </a:prstGeom>
          <a:noFill/>
          <a:ln w="9525">
            <a:noFill/>
            <a:miter lim="800000"/>
            <a:headEnd/>
            <a:tailEnd/>
          </a:ln>
          <a:effectLst/>
        </p:spPr>
      </p:pic>
      <p:pic>
        <p:nvPicPr>
          <p:cNvPr id="111618" name="Picture 2"/>
          <p:cNvPicPr>
            <a:picLocks noChangeAspect="1" noChangeArrowheads="1"/>
          </p:cNvPicPr>
          <p:nvPr/>
        </p:nvPicPr>
        <p:blipFill>
          <a:blip r:embed="rId4"/>
          <a:srcRect/>
          <a:stretch>
            <a:fillRect/>
          </a:stretch>
        </p:blipFill>
        <p:spPr bwMode="auto">
          <a:xfrm>
            <a:off x="5881694" y="2714621"/>
            <a:ext cx="3025107" cy="1896705"/>
          </a:xfrm>
          <a:prstGeom prst="rect">
            <a:avLst/>
          </a:prstGeom>
          <a:noFill/>
          <a:ln w="9525">
            <a:noFill/>
            <a:miter lim="800000"/>
            <a:headEnd/>
            <a:tailEnd/>
          </a:ln>
          <a:effectLst/>
        </p:spPr>
      </p:pic>
      <p:pic>
        <p:nvPicPr>
          <p:cNvPr id="111619" name="Picture 3"/>
          <p:cNvPicPr>
            <a:picLocks noChangeAspect="1" noChangeArrowheads="1"/>
          </p:cNvPicPr>
          <p:nvPr/>
        </p:nvPicPr>
        <p:blipFill>
          <a:blip r:embed="rId5"/>
          <a:srcRect/>
          <a:stretch>
            <a:fillRect/>
          </a:stretch>
        </p:blipFill>
        <p:spPr bwMode="auto">
          <a:xfrm>
            <a:off x="4256480" y="4714885"/>
            <a:ext cx="2870325" cy="179965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t>Bayesian Networks</a:t>
            </a:r>
            <a:endParaRPr lang="en-US" smtClean="0"/>
          </a:p>
        </p:txBody>
      </p:sp>
      <p:sp>
        <p:nvSpPr>
          <p:cNvPr id="23555" name="Rectangle 3"/>
          <p:cNvSpPr>
            <a:spLocks noGrp="1" noChangeArrowheads="1"/>
          </p:cNvSpPr>
          <p:nvPr>
            <p:ph type="body" idx="1"/>
          </p:nvPr>
        </p:nvSpPr>
        <p:spPr/>
        <p:txBody>
          <a:bodyPr/>
          <a:lstStyle/>
          <a:p>
            <a:pPr marL="0" indent="0" eaLnBrk="1" hangingPunct="1">
              <a:buClrTx/>
              <a:buSzPct val="90000"/>
              <a:buFont typeface="Arial" pitchFamily="34" charset="0"/>
              <a:buChar char="•"/>
            </a:pPr>
            <a:r>
              <a:rPr lang="en-GB" dirty="0" smtClean="0"/>
              <a:t> An IDA method to model a domain using probabilities</a:t>
            </a:r>
          </a:p>
          <a:p>
            <a:pPr marL="0" indent="0" eaLnBrk="1" hangingPunct="1">
              <a:buClrTx/>
              <a:buSzPct val="90000"/>
              <a:buFont typeface="Arial" pitchFamily="34" charset="0"/>
              <a:buChar char="•"/>
            </a:pPr>
            <a:r>
              <a:rPr lang="en-GB" dirty="0" smtClean="0"/>
              <a:t> Easily interpreted by non-statisticians</a:t>
            </a:r>
          </a:p>
          <a:p>
            <a:pPr marL="0" indent="0" eaLnBrk="1" hangingPunct="1">
              <a:buClrTx/>
              <a:buSzPct val="90000"/>
              <a:buFont typeface="Arial" pitchFamily="34" charset="0"/>
              <a:buChar char="•"/>
            </a:pPr>
            <a:r>
              <a:rPr lang="en-GB" dirty="0" smtClean="0"/>
              <a:t> Can be used to combine existing knowledge with data</a:t>
            </a:r>
          </a:p>
          <a:p>
            <a:pPr marL="0" indent="0" eaLnBrk="1" hangingPunct="1">
              <a:buClrTx/>
              <a:buSzPct val="90000"/>
              <a:buFont typeface="Arial" pitchFamily="34" charset="0"/>
              <a:buChar char="•"/>
            </a:pPr>
            <a:r>
              <a:rPr lang="en-GB" dirty="0" smtClean="0"/>
              <a:t> Essentially use independence assumptions to model the </a:t>
            </a:r>
            <a:r>
              <a:rPr lang="en-GB" i="1" dirty="0" smtClean="0"/>
              <a:t>joint distribution </a:t>
            </a:r>
            <a:r>
              <a:rPr lang="en-GB" dirty="0" smtClean="0"/>
              <a:t>of a domain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t>Bayesian Networks</a:t>
            </a:r>
            <a:endParaRPr lang="en-US" smtClean="0"/>
          </a:p>
        </p:txBody>
      </p:sp>
      <p:sp>
        <p:nvSpPr>
          <p:cNvPr id="24579" name="Rectangle 3"/>
          <p:cNvSpPr>
            <a:spLocks noGrp="1" noChangeArrowheads="1"/>
          </p:cNvSpPr>
          <p:nvPr>
            <p:ph type="body" idx="1"/>
          </p:nvPr>
        </p:nvSpPr>
        <p:spPr/>
        <p:txBody>
          <a:bodyPr/>
          <a:lstStyle/>
          <a:p>
            <a:pPr marL="0" indent="0" eaLnBrk="1" hangingPunct="1">
              <a:lnSpc>
                <a:spcPct val="90000"/>
              </a:lnSpc>
              <a:buClrTx/>
              <a:buSzPct val="90000"/>
              <a:buFont typeface="Arial" pitchFamily="34" charset="0"/>
              <a:buChar char="•"/>
            </a:pPr>
            <a:r>
              <a:rPr lang="en-GB" dirty="0" smtClean="0"/>
              <a:t> Simple 2 variable Joint Distribution</a:t>
            </a:r>
          </a:p>
          <a:p>
            <a:pPr marL="0" indent="0" eaLnBrk="1" hangingPunct="1">
              <a:lnSpc>
                <a:spcPct val="90000"/>
              </a:lnSpc>
              <a:buClrTx/>
              <a:buSzPct val="90000"/>
              <a:buFont typeface="Arial" pitchFamily="34" charset="0"/>
              <a:buChar char="•"/>
            </a:pPr>
            <a:endParaRPr lang="en-GB" dirty="0" smtClean="0"/>
          </a:p>
          <a:p>
            <a:pPr marL="0" indent="0" eaLnBrk="1" hangingPunct="1">
              <a:lnSpc>
                <a:spcPct val="90000"/>
              </a:lnSpc>
              <a:buClrTx/>
              <a:buSzPct val="90000"/>
              <a:buFont typeface="Arial" pitchFamily="34" charset="0"/>
              <a:buChar char="•"/>
            </a:pPr>
            <a:endParaRPr lang="en-GB" dirty="0" smtClean="0"/>
          </a:p>
          <a:p>
            <a:pPr marL="0" indent="0" eaLnBrk="1" hangingPunct="1">
              <a:lnSpc>
                <a:spcPct val="90000"/>
              </a:lnSpc>
              <a:buClrTx/>
              <a:buSzPct val="90000"/>
              <a:buFont typeface="Arial" pitchFamily="34" charset="0"/>
              <a:buChar char="•"/>
            </a:pPr>
            <a:endParaRPr lang="en-GB" dirty="0" smtClean="0"/>
          </a:p>
          <a:p>
            <a:pPr marL="0" indent="0" eaLnBrk="1" hangingPunct="1">
              <a:lnSpc>
                <a:spcPct val="90000"/>
              </a:lnSpc>
              <a:buClrTx/>
              <a:buSzPct val="90000"/>
              <a:buFont typeface="Arial" pitchFamily="34" charset="0"/>
              <a:buChar char="•"/>
            </a:pPr>
            <a:endParaRPr lang="en-GB" dirty="0" smtClean="0"/>
          </a:p>
          <a:p>
            <a:pPr marL="0" indent="0" eaLnBrk="1" hangingPunct="1">
              <a:lnSpc>
                <a:spcPct val="90000"/>
              </a:lnSpc>
              <a:buClrTx/>
              <a:buSzPct val="90000"/>
              <a:buFont typeface="Arial" pitchFamily="34" charset="0"/>
              <a:buChar char="•"/>
            </a:pPr>
            <a:endParaRPr lang="en-GB" dirty="0" smtClean="0"/>
          </a:p>
          <a:p>
            <a:pPr marL="0" indent="0" eaLnBrk="1" hangingPunct="1">
              <a:lnSpc>
                <a:spcPct val="90000"/>
              </a:lnSpc>
              <a:buClrTx/>
              <a:buSzPct val="90000"/>
              <a:buFont typeface="Arial" pitchFamily="34" charset="0"/>
              <a:buChar char="•"/>
            </a:pPr>
            <a:endParaRPr lang="en-GB" dirty="0" smtClean="0"/>
          </a:p>
          <a:p>
            <a:pPr marL="0" indent="0" eaLnBrk="1" hangingPunct="1">
              <a:lnSpc>
                <a:spcPct val="90000"/>
              </a:lnSpc>
              <a:buClrTx/>
              <a:buSzPct val="90000"/>
              <a:buFont typeface="Arial" pitchFamily="34" charset="0"/>
              <a:buChar char="•"/>
            </a:pPr>
            <a:r>
              <a:rPr lang="en-GB" dirty="0" smtClean="0"/>
              <a:t> Can use it to ask many useful questions</a:t>
            </a:r>
          </a:p>
          <a:p>
            <a:pPr marL="0" indent="0" eaLnBrk="1" hangingPunct="1">
              <a:lnSpc>
                <a:spcPct val="90000"/>
              </a:lnSpc>
              <a:buClrTx/>
              <a:buSzPct val="90000"/>
              <a:buFont typeface="Arial" pitchFamily="34" charset="0"/>
              <a:buChar char="•"/>
            </a:pPr>
            <a:r>
              <a:rPr lang="en-GB" dirty="0" smtClean="0"/>
              <a:t> But requires </a:t>
            </a:r>
            <a:r>
              <a:rPr lang="en-GB" i="1" dirty="0" err="1" smtClean="0"/>
              <a:t>k</a:t>
            </a:r>
            <a:r>
              <a:rPr lang="en-GB" i="1" baseline="30000" dirty="0" err="1" smtClean="0"/>
              <a:t>N</a:t>
            </a:r>
            <a:r>
              <a:rPr lang="en-GB" dirty="0" smtClean="0"/>
              <a:t> probabilities</a:t>
            </a:r>
          </a:p>
          <a:p>
            <a:pPr marL="0" indent="0" eaLnBrk="1" hangingPunct="1">
              <a:lnSpc>
                <a:spcPct val="90000"/>
              </a:lnSpc>
              <a:buFont typeface="Wingdings" pitchFamily="2" charset="2"/>
              <a:buChar char="n"/>
            </a:pPr>
            <a:endParaRPr lang="en-GB" dirty="0" smtClean="0"/>
          </a:p>
        </p:txBody>
      </p:sp>
      <p:sp>
        <p:nvSpPr>
          <p:cNvPr id="24580" name="Text Box 4"/>
          <p:cNvSpPr txBox="1">
            <a:spLocks noChangeArrowheads="1"/>
          </p:cNvSpPr>
          <p:nvPr/>
        </p:nvSpPr>
        <p:spPr bwMode="auto">
          <a:xfrm>
            <a:off x="4861852" y="3343275"/>
            <a:ext cx="3392275" cy="461665"/>
          </a:xfrm>
          <a:prstGeom prst="rect">
            <a:avLst/>
          </a:prstGeom>
          <a:noFill/>
          <a:ln w="9525">
            <a:noFill/>
            <a:miter lim="800000"/>
            <a:headEnd/>
            <a:tailEnd/>
          </a:ln>
        </p:spPr>
        <p:txBody>
          <a:bodyPr wrap="none">
            <a:spAutoFit/>
          </a:bodyPr>
          <a:lstStyle/>
          <a:p>
            <a:pPr eaLnBrk="0" hangingPunct="0"/>
            <a:r>
              <a:rPr lang="en-GB" dirty="0">
                <a:latin typeface="Times New Roman" pitchFamily="18" charset="0"/>
              </a:rPr>
              <a:t> </a:t>
            </a:r>
            <a:r>
              <a:rPr lang="en-GB" dirty="0" smtClean="0">
                <a:latin typeface="Times New Roman" pitchFamily="18" charset="0"/>
              </a:rPr>
              <a:t>Gene 	</a:t>
            </a:r>
            <a:r>
              <a:rPr lang="en-GB" dirty="0">
                <a:latin typeface="Times New Roman" pitchFamily="18" charset="0"/>
              </a:rPr>
              <a:t>	</a:t>
            </a:r>
            <a:r>
              <a:rPr lang="en-GB" dirty="0" smtClean="0">
                <a:latin typeface="Times New Roman" pitchFamily="18" charset="0"/>
              </a:rPr>
              <a:t>      ¬ Gene</a:t>
            </a:r>
            <a:endParaRPr lang="en-GB" dirty="0">
              <a:latin typeface="Times New Roman" pitchFamily="18" charset="0"/>
            </a:endParaRPr>
          </a:p>
        </p:txBody>
      </p:sp>
      <p:sp>
        <p:nvSpPr>
          <p:cNvPr id="24581" name="Text Box 5"/>
          <p:cNvSpPr txBox="1">
            <a:spLocks noChangeArrowheads="1"/>
          </p:cNvSpPr>
          <p:nvPr/>
        </p:nvSpPr>
        <p:spPr bwMode="auto">
          <a:xfrm>
            <a:off x="2677717" y="4029075"/>
            <a:ext cx="6311635" cy="457200"/>
          </a:xfrm>
          <a:prstGeom prst="rect">
            <a:avLst/>
          </a:prstGeom>
          <a:noFill/>
          <a:ln w="9525">
            <a:noFill/>
            <a:miter lim="800000"/>
            <a:headEnd/>
            <a:tailEnd/>
          </a:ln>
        </p:spPr>
        <p:txBody>
          <a:bodyPr>
            <a:spAutoFit/>
          </a:bodyPr>
          <a:lstStyle/>
          <a:p>
            <a:pPr eaLnBrk="0" hangingPunct="0"/>
            <a:r>
              <a:rPr lang="en-GB" dirty="0">
                <a:latin typeface="Times New Roman" pitchFamily="18" charset="0"/>
              </a:rPr>
              <a:t>  </a:t>
            </a:r>
            <a:r>
              <a:rPr lang="en-GB" dirty="0" smtClean="0">
                <a:latin typeface="Times New Roman" pitchFamily="18" charset="0"/>
              </a:rPr>
              <a:t>Disease</a:t>
            </a:r>
            <a:r>
              <a:rPr lang="en-GB" dirty="0">
                <a:latin typeface="Times New Roman" pitchFamily="18" charset="0"/>
              </a:rPr>
              <a:t>		0.89		0.01</a:t>
            </a:r>
          </a:p>
        </p:txBody>
      </p:sp>
      <p:sp>
        <p:nvSpPr>
          <p:cNvPr id="24582" name="Rectangle 6"/>
          <p:cNvSpPr>
            <a:spLocks noChangeArrowheads="1"/>
          </p:cNvSpPr>
          <p:nvPr/>
        </p:nvSpPr>
        <p:spPr bwMode="auto">
          <a:xfrm>
            <a:off x="2677717" y="3952875"/>
            <a:ext cx="6311635" cy="1219200"/>
          </a:xfrm>
          <a:prstGeom prst="rect">
            <a:avLst/>
          </a:prstGeom>
          <a:noFill/>
          <a:ln w="28575">
            <a:solidFill>
              <a:schemeClr val="tx1"/>
            </a:solidFill>
            <a:miter lim="800000"/>
            <a:headEnd/>
            <a:tailEnd/>
          </a:ln>
        </p:spPr>
        <p:txBody>
          <a:bodyPr wrap="none" anchor="ctr"/>
          <a:lstStyle/>
          <a:p>
            <a:endParaRPr lang="en-GB"/>
          </a:p>
        </p:txBody>
      </p:sp>
      <p:sp>
        <p:nvSpPr>
          <p:cNvPr id="24583" name="Rectangle 7"/>
          <p:cNvSpPr>
            <a:spLocks noChangeArrowheads="1"/>
          </p:cNvSpPr>
          <p:nvPr/>
        </p:nvSpPr>
        <p:spPr bwMode="auto">
          <a:xfrm>
            <a:off x="4861852" y="3267075"/>
            <a:ext cx="4127500" cy="1905000"/>
          </a:xfrm>
          <a:prstGeom prst="rect">
            <a:avLst/>
          </a:prstGeom>
          <a:noFill/>
          <a:ln w="28575">
            <a:solidFill>
              <a:schemeClr val="tx1"/>
            </a:solidFill>
            <a:miter lim="800000"/>
            <a:headEnd/>
            <a:tailEnd/>
          </a:ln>
        </p:spPr>
        <p:txBody>
          <a:bodyPr wrap="none" anchor="ctr"/>
          <a:lstStyle/>
          <a:p>
            <a:endParaRPr lang="en-GB"/>
          </a:p>
        </p:txBody>
      </p:sp>
      <p:sp>
        <p:nvSpPr>
          <p:cNvPr id="24584" name="Text Box 8"/>
          <p:cNvSpPr txBox="1">
            <a:spLocks noChangeArrowheads="1"/>
          </p:cNvSpPr>
          <p:nvPr/>
        </p:nvSpPr>
        <p:spPr bwMode="auto">
          <a:xfrm>
            <a:off x="2677717" y="4556125"/>
            <a:ext cx="6318515" cy="457200"/>
          </a:xfrm>
          <a:prstGeom prst="rect">
            <a:avLst/>
          </a:prstGeom>
          <a:noFill/>
          <a:ln w="9525">
            <a:noFill/>
            <a:miter lim="800000"/>
            <a:headEnd/>
            <a:tailEnd/>
          </a:ln>
        </p:spPr>
        <p:txBody>
          <a:bodyPr>
            <a:spAutoFit/>
          </a:bodyPr>
          <a:lstStyle/>
          <a:p>
            <a:pPr eaLnBrk="0" hangingPunct="0"/>
            <a:r>
              <a:rPr lang="en-GB" dirty="0" smtClean="0">
                <a:latin typeface="Times New Roman" pitchFamily="18" charset="0"/>
              </a:rPr>
              <a:t>¬ Disease</a:t>
            </a:r>
            <a:r>
              <a:rPr lang="en-GB" dirty="0" smtClean="0"/>
              <a:t> </a:t>
            </a:r>
            <a:r>
              <a:rPr lang="en-GB" dirty="0"/>
              <a:t>	</a:t>
            </a:r>
            <a:r>
              <a:rPr lang="en-GB" dirty="0">
                <a:latin typeface="Times New Roman" pitchFamily="18" charset="0"/>
              </a:rPr>
              <a:t>	0.03		0.07</a:t>
            </a:r>
          </a:p>
        </p:txBody>
      </p:sp>
      <p:sp>
        <p:nvSpPr>
          <p:cNvPr id="24585" name="Line 9"/>
          <p:cNvSpPr>
            <a:spLocks noChangeShapeType="1"/>
          </p:cNvSpPr>
          <p:nvPr/>
        </p:nvSpPr>
        <p:spPr bwMode="auto">
          <a:xfrm>
            <a:off x="2677717" y="4554539"/>
            <a:ext cx="6311635" cy="7937"/>
          </a:xfrm>
          <a:prstGeom prst="line">
            <a:avLst/>
          </a:prstGeom>
          <a:noFill/>
          <a:ln w="9525">
            <a:solidFill>
              <a:schemeClr val="tx1"/>
            </a:solidFill>
            <a:round/>
            <a:headEnd/>
            <a:tailEnd/>
          </a:ln>
        </p:spPr>
        <p:txBody>
          <a:bodyPr wrap="none" anchor="ctr"/>
          <a:lstStyle/>
          <a:p>
            <a:endParaRPr lang="en-GB"/>
          </a:p>
        </p:txBody>
      </p:sp>
      <p:sp>
        <p:nvSpPr>
          <p:cNvPr id="24586" name="Line 10"/>
          <p:cNvSpPr>
            <a:spLocks noChangeShapeType="1"/>
          </p:cNvSpPr>
          <p:nvPr/>
        </p:nvSpPr>
        <p:spPr bwMode="auto">
          <a:xfrm>
            <a:off x="6843052" y="3267075"/>
            <a:ext cx="0" cy="1905000"/>
          </a:xfrm>
          <a:prstGeom prst="line">
            <a:avLst/>
          </a:prstGeom>
          <a:noFill/>
          <a:ln w="9525">
            <a:solidFill>
              <a:schemeClr val="tx1"/>
            </a:solidFill>
            <a:round/>
            <a:headEnd/>
            <a:tailEnd/>
          </a:ln>
        </p:spPr>
        <p:txBody>
          <a:bodyPr wrap="none" anchor="ctr"/>
          <a:lstStyle/>
          <a:p>
            <a:endParaRPr lang="en-GB"/>
          </a:p>
        </p:txBody>
      </p:sp>
      <p:sp>
        <p:nvSpPr>
          <p:cNvPr id="24587" name="Text Box 11"/>
          <p:cNvSpPr txBox="1">
            <a:spLocks noChangeArrowheads="1"/>
          </p:cNvSpPr>
          <p:nvPr/>
        </p:nvSpPr>
        <p:spPr bwMode="auto">
          <a:xfrm>
            <a:off x="5109502" y="2276476"/>
            <a:ext cx="2755883" cy="523220"/>
          </a:xfrm>
          <a:prstGeom prst="rect">
            <a:avLst/>
          </a:prstGeom>
          <a:noFill/>
          <a:ln w="12700" cap="sq">
            <a:noFill/>
            <a:miter lim="800000"/>
            <a:headEnd type="none" w="sm" len="sm"/>
            <a:tailEnd type="none" w="sm" len="sm"/>
          </a:ln>
        </p:spPr>
        <p:txBody>
          <a:bodyPr wrap="none">
            <a:spAutoFit/>
          </a:bodyPr>
          <a:lstStyle/>
          <a:p>
            <a:pPr eaLnBrk="0" hangingPunct="0"/>
            <a:r>
              <a:rPr lang="en-US" sz="2800" b="1" dirty="0" smtClean="0">
                <a:latin typeface="Times New Roman" pitchFamily="18" charset="0"/>
              </a:rPr>
              <a:t>P(Gene, Disease)</a:t>
            </a:r>
            <a:endParaRPr lang="en-US" sz="2800" b="1" dirty="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luidity">
  <a:themeElements>
    <a:clrScheme name="Fluidity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fontScheme name="Fluidity">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Fluidity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Fluidity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Fluidity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Fluidity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Fluidity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Fluidity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Fluidity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ISCM Slide Template</Template>
  <TotalTime>6992</TotalTime>
  <Pages>18</Pages>
  <Words>2444</Words>
  <Application>Microsoft PowerPoint 4.0</Application>
  <PresentationFormat>A4 Paper (210x297 mm)</PresentationFormat>
  <Paragraphs>413</Paragraphs>
  <Slides>69</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Fluidity</vt:lpstr>
      <vt:lpstr>Chart</vt:lpstr>
      <vt:lpstr>Acrobat Document</vt:lpstr>
      <vt:lpstr>Slide 1</vt:lpstr>
      <vt:lpstr>The Data Explosion</vt:lpstr>
      <vt:lpstr>Intelligent Data Analysis</vt:lpstr>
      <vt:lpstr>Overlap with Statistics</vt:lpstr>
      <vt:lpstr>Clustering (unsupervised learning)</vt:lpstr>
      <vt:lpstr>Classification (supervised learning)</vt:lpstr>
      <vt:lpstr>Feature Selection</vt:lpstr>
      <vt:lpstr>Bayesian Networks</vt:lpstr>
      <vt:lpstr>Bayesian Networks</vt:lpstr>
      <vt:lpstr>Bayesian Network for Toy Domain</vt:lpstr>
      <vt:lpstr>Bayesian Networks</vt:lpstr>
      <vt:lpstr>Bayesian Networks for Classification &amp; Feature Selection</vt:lpstr>
      <vt:lpstr>Dynamic Bayesian Networks for Forecasting</vt:lpstr>
      <vt:lpstr>Biological Data</vt:lpstr>
      <vt:lpstr>Some of our projects in </vt:lpstr>
      <vt:lpstr>Slide 16</vt:lpstr>
      <vt:lpstr>Microarray Data</vt:lpstr>
      <vt:lpstr>Aims</vt:lpstr>
      <vt:lpstr>Aims</vt:lpstr>
      <vt:lpstr>a) Literature-based priors for gene regulatory networks</vt:lpstr>
      <vt:lpstr>Experiments</vt:lpstr>
      <vt:lpstr>Yeast and E-Coli</vt:lpstr>
      <vt:lpstr>b) Consensus Bayesian Networks</vt:lpstr>
      <vt:lpstr>Consensus Bayes Networks</vt:lpstr>
      <vt:lpstr>E Coli</vt:lpstr>
      <vt:lpstr>Yeast</vt:lpstr>
      <vt:lpstr>How to select best input networks?</vt:lpstr>
      <vt:lpstr>c) Models of Increasing Complexity</vt:lpstr>
      <vt:lpstr>MIC </vt:lpstr>
      <vt:lpstr>MIC - Datasets </vt:lpstr>
      <vt:lpstr>MIC </vt:lpstr>
      <vt:lpstr>MIC </vt:lpstr>
      <vt:lpstr>MIC Conclusions </vt:lpstr>
      <vt:lpstr>Inter-species Mechanisms</vt:lpstr>
      <vt:lpstr>Inter-species Mechanisms</vt:lpstr>
      <vt:lpstr>Slide 36</vt:lpstr>
      <vt:lpstr>Eye Disease: VF and HRT Data</vt:lpstr>
      <vt:lpstr>a) Classification of Early Glaucoma</vt:lpstr>
      <vt:lpstr>BN Classification of Early Glaucoma</vt:lpstr>
      <vt:lpstr>BN Classification of Early Glaucoma</vt:lpstr>
      <vt:lpstr>Modelling Clinical Data</vt:lpstr>
      <vt:lpstr>b) Pseudo Time-Series for CS Data</vt:lpstr>
      <vt:lpstr>Pseudo Time-Series Models</vt:lpstr>
      <vt:lpstr>Discovered State Transitions</vt:lpstr>
      <vt:lpstr>Applicable to any clinical CS study?</vt:lpstr>
      <vt:lpstr>Applicable to any clinical CS study?</vt:lpstr>
      <vt:lpstr>Conclusions</vt:lpstr>
      <vt:lpstr>Slide 48</vt:lpstr>
      <vt:lpstr>3 Models of Population</vt:lpstr>
      <vt:lpstr>a) The Millennium SeedBank</vt:lpstr>
      <vt:lpstr>The Problem</vt:lpstr>
      <vt:lpstr>Results: Classifiers – Performance </vt:lpstr>
      <vt:lpstr>Results: Classifiers – Decision Tree </vt:lpstr>
      <vt:lpstr>Decision Tree Interpretation</vt:lpstr>
      <vt:lpstr>Results: Classifiers – Bayes Net</vt:lpstr>
      <vt:lpstr>Results: Classifiers – Bayes Net</vt:lpstr>
      <vt:lpstr>Bayes Net Interpretation</vt:lpstr>
      <vt:lpstr>Conclusions</vt:lpstr>
      <vt:lpstr>b) Fish Population Modelling</vt:lpstr>
      <vt:lpstr>Data</vt:lpstr>
      <vt:lpstr>Results 7: Feature Selection  with Bootstrap to identify “cod collapse”</vt:lpstr>
      <vt:lpstr>Results : Feature Selection</vt:lpstr>
      <vt:lpstr>Fitting Dynamic Models</vt:lpstr>
      <vt:lpstr>Examining DBN Net</vt:lpstr>
      <vt:lpstr>Linear Dynamic System</vt:lpstr>
      <vt:lpstr>Conclusions</vt:lpstr>
      <vt:lpstr>Summary</vt:lpstr>
      <vt:lpstr>Caveats to IDA</vt:lpstr>
      <vt:lpstr>Thanks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Information Management!</dc:title>
  <dc:creator>Allan</dc:creator>
  <cp:lastModifiedBy>Alan</cp:lastModifiedBy>
  <cp:revision>863</cp:revision>
  <cp:lastPrinted>2005-01-07T11:48:03Z</cp:lastPrinted>
  <dcterms:created xsi:type="dcterms:W3CDTF">2000-02-06T20:30:40Z</dcterms:created>
  <dcterms:modified xsi:type="dcterms:W3CDTF">2011-02-23T10:18:46Z</dcterms:modified>
</cp:coreProperties>
</file>